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notesSlides/notesSlide6.xml" ContentType="application/vnd.openxmlformats-officedocument.presentationml.notesSlide+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7" r:id="rId3"/>
    <p:sldId id="258" r:id="rId4"/>
    <p:sldId id="264" r:id="rId5"/>
    <p:sldId id="266" r:id="rId6"/>
    <p:sldId id="321" r:id="rId7"/>
    <p:sldId id="322" r:id="rId8"/>
    <p:sldId id="267" r:id="rId9"/>
    <p:sldId id="268" r:id="rId10"/>
    <p:sldId id="259" r:id="rId11"/>
    <p:sldId id="272" r:id="rId12"/>
    <p:sldId id="273" r:id="rId13"/>
    <p:sldId id="274" r:id="rId14"/>
    <p:sldId id="276" r:id="rId15"/>
    <p:sldId id="275" r:id="rId16"/>
    <p:sldId id="269" r:id="rId17"/>
    <p:sldId id="270" r:id="rId18"/>
    <p:sldId id="281" r:id="rId19"/>
    <p:sldId id="282" r:id="rId20"/>
    <p:sldId id="283" r:id="rId21"/>
    <p:sldId id="323" r:id="rId22"/>
    <p:sldId id="324" r:id="rId23"/>
    <p:sldId id="284" r:id="rId24"/>
    <p:sldId id="285" r:id="rId25"/>
    <p:sldId id="277" r:id="rId26"/>
    <p:sldId id="286" r:id="rId27"/>
    <p:sldId id="290" r:id="rId28"/>
    <p:sldId id="291" r:id="rId29"/>
    <p:sldId id="292" r:id="rId30"/>
    <p:sldId id="293" r:id="rId31"/>
    <p:sldId id="325" r:id="rId32"/>
    <p:sldId id="326" r:id="rId33"/>
    <p:sldId id="294" r:id="rId34"/>
    <p:sldId id="278" r:id="rId35"/>
    <p:sldId id="279" r:id="rId36"/>
    <p:sldId id="280" r:id="rId37"/>
    <p:sldId id="271" r:id="rId38"/>
    <p:sldId id="261" r:id="rId39"/>
    <p:sldId id="262" r:id="rId40"/>
    <p:sldId id="263"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27" r:id="rId62"/>
    <p:sldId id="328" r:id="rId63"/>
    <p:sldId id="315" r:id="rId64"/>
    <p:sldId id="316" r:id="rId65"/>
    <p:sldId id="317" r:id="rId66"/>
    <p:sldId id="318" r:id="rId67"/>
    <p:sldId id="319" r:id="rId68"/>
    <p:sldId id="329" r:id="rId69"/>
    <p:sldId id="330" r:id="rId70"/>
    <p:sldId id="32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24T18:57:49.445" idx="2">
    <p:pos x="10" y="10"/>
    <p:text>Fonts: Bebas Neue, Andalusia, Peacelove</p:text>
  </p:cm>
</p:cmLst>
</file>

<file path=ppt/comments/comment10.xml><?xml version="1.0" encoding="utf-8"?>
<p:cmLst xmlns:a="http://schemas.openxmlformats.org/drawingml/2006/main" xmlns:r="http://schemas.openxmlformats.org/officeDocument/2006/relationships" xmlns:p="http://schemas.openxmlformats.org/presentationml/2006/main">
  <p:cm authorId="1" dt="2019-10-24T18:57:49.445" idx="2">
    <p:pos x="10" y="10"/>
    <p:text>Fonts: Bebas Neue, Andalusia, Peacelove</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19-10-24T18:57:49.445" idx="2">
    <p:pos x="10" y="10"/>
    <p:text>Fonts: Bebas Neue, Andalusia, Peacelove</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19-10-24T18:57:49.445" idx="2">
    <p:pos x="10" y="10"/>
    <p:text>Fonts: Bebas Neue, Andalusia, Peacelove</p:text>
  </p:cm>
</p:cmLst>
</file>

<file path=ppt/comments/comment13.xml><?xml version="1.0" encoding="utf-8"?>
<p:cmLst xmlns:a="http://schemas.openxmlformats.org/drawingml/2006/main" xmlns:r="http://schemas.openxmlformats.org/officeDocument/2006/relationships" xmlns:p="http://schemas.openxmlformats.org/presentationml/2006/main">
  <p:cm authorId="1" dt="2019-10-24T18:57:49.445" idx="2">
    <p:pos x="10" y="10"/>
    <p:text>Fonts: Bebas Neue, Andalusia, Peacelove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9-10-24T18:57:41.328" idx="1">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9-10-24T18:57:41.328" idx="1">
    <p:pos x="10" y="10"/>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9-10-24T18:57:41.328" idx="1">
    <p:pos x="10" y="10"/>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9-10-24T18:57:49.445" idx="2">
    <p:pos x="10" y="10"/>
    <p:text>Fonts: Bebas Neue, Andalusia, Peacelove</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9-10-24T18:57:49.445" idx="2">
    <p:pos x="10" y="10"/>
    <p:text>Fonts: Bebas Neue, Andalusia, Peacelove</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9-10-24T18:57:49.445" idx="2">
    <p:pos x="10" y="10"/>
    <p:text>Fonts: Bebas Neue, Andalusia, Peacelove</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19-10-24T18:57:49.445" idx="2">
    <p:pos x="10" y="10"/>
    <p:text>Fonts: Bebas Neue, Andalusia, Peacelove</p:text>
  </p:cm>
</p:cmLst>
</file>

<file path=ppt/comments/comment9.xml><?xml version="1.0" encoding="utf-8"?>
<p:cmLst xmlns:a="http://schemas.openxmlformats.org/drawingml/2006/main" xmlns:r="http://schemas.openxmlformats.org/officeDocument/2006/relationships" xmlns:p="http://schemas.openxmlformats.org/presentationml/2006/main">
  <p:cm authorId="1" dt="2019-10-24T18:57:49.445" idx="2">
    <p:pos x="10" y="10"/>
    <p:text>Fonts: Bebas Neue, Andalusia, Peacelove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45B4E-FFAF-4A8A-9C51-2DC29B4DCA60}" type="datetimeFigureOut">
              <a:rPr lang="en-PH" smtClean="0"/>
              <a:t>11/12/2019</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0F2CC-3F2C-430F-826E-367FD0A9EBDD}" type="slidenum">
              <a:rPr lang="en-PH" smtClean="0"/>
              <a:t>‹#›</a:t>
            </a:fld>
            <a:endParaRPr lang="en-PH"/>
          </a:p>
        </p:txBody>
      </p:sp>
    </p:spTree>
    <p:extLst>
      <p:ext uri="{BB962C8B-B14F-4D97-AF65-F5344CB8AC3E}">
        <p14:creationId xmlns:p14="http://schemas.microsoft.com/office/powerpoint/2010/main" val="31919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dirty="0" smtClean="0">
                <a:effectLst/>
                <a:latin typeface="Cambria" panose="02040503050406030204" pitchFamily="18" charset="0"/>
                <a:ea typeface="Calibri" panose="020F0502020204030204" pitchFamily="34" charset="0"/>
                <a:cs typeface="Times New Roman" panose="02020603050405020304" pitchFamily="18" charset="0"/>
              </a:rPr>
              <a:t>Villegas, </a:t>
            </a:r>
            <a:r>
              <a:rPr lang="en-PH" sz="1200" dirty="0" err="1" smtClean="0">
                <a:effectLst/>
                <a:latin typeface="Cambria" panose="02040503050406030204" pitchFamily="18" charset="0"/>
                <a:ea typeface="Calibri" panose="020F0502020204030204" pitchFamily="34" charset="0"/>
                <a:cs typeface="Times New Roman" panose="02020603050405020304" pitchFamily="18" charset="0"/>
              </a:rPr>
              <a:t>Alessondra</a:t>
            </a:r>
            <a:r>
              <a:rPr lang="en-PH" sz="1200" dirty="0" smtClean="0">
                <a:effectLst/>
                <a:latin typeface="Cambria" panose="02040503050406030204" pitchFamily="18" charset="0"/>
                <a:ea typeface="Calibri" panose="020F0502020204030204" pitchFamily="34" charset="0"/>
                <a:cs typeface="Times New Roman" panose="02020603050405020304" pitchFamily="18" charset="0"/>
              </a:rPr>
              <a:t> (2013) "The Influence of Technology on Family </a:t>
            </a:r>
            <a:r>
              <a:rPr lang="en-PH" sz="1200" dirty="0" err="1" smtClean="0">
                <a:effectLst/>
                <a:latin typeface="Cambria" panose="02040503050406030204" pitchFamily="18" charset="0"/>
                <a:ea typeface="Calibri" panose="020F0502020204030204" pitchFamily="34" charset="0"/>
                <a:cs typeface="Times New Roman" panose="02020603050405020304" pitchFamily="18" charset="0"/>
              </a:rPr>
              <a:t>Dynamics,"Proceedings</a:t>
            </a:r>
            <a:r>
              <a:rPr lang="en-PH" sz="1200" dirty="0" smtClean="0">
                <a:effectLst/>
                <a:latin typeface="Cambria" panose="02040503050406030204" pitchFamily="18" charset="0"/>
                <a:ea typeface="Calibri" panose="020F0502020204030204" pitchFamily="34" charset="0"/>
                <a:cs typeface="Times New Roman" panose="02020603050405020304" pitchFamily="18" charset="0"/>
              </a:rPr>
              <a:t> of the New York State Communication Association: Vol. 2012, Article 10.</a:t>
            </a:r>
            <a:endParaRPr lang="en-PH" sz="11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D60F2CC-3F2C-430F-826E-367FD0A9EBDD}" type="slidenum">
              <a:rPr lang="en-PH" smtClean="0"/>
              <a:t>13</a:t>
            </a:fld>
            <a:endParaRPr lang="en-PH"/>
          </a:p>
        </p:txBody>
      </p:sp>
    </p:spTree>
    <p:extLst>
      <p:ext uri="{BB962C8B-B14F-4D97-AF65-F5344CB8AC3E}">
        <p14:creationId xmlns:p14="http://schemas.microsoft.com/office/powerpoint/2010/main" val="247238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7D60F2CC-3F2C-430F-826E-367FD0A9EBDD}" type="slidenum">
              <a:rPr lang="en-PH" smtClean="0"/>
              <a:t>17</a:t>
            </a:fld>
            <a:endParaRPr lang="en-PH"/>
          </a:p>
        </p:txBody>
      </p:sp>
    </p:spTree>
    <p:extLst>
      <p:ext uri="{BB962C8B-B14F-4D97-AF65-F5344CB8AC3E}">
        <p14:creationId xmlns:p14="http://schemas.microsoft.com/office/powerpoint/2010/main" val="20717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7D60F2CC-3F2C-430F-826E-367FD0A9EBDD}" type="slidenum">
              <a:rPr lang="en-PH" smtClean="0"/>
              <a:t>18</a:t>
            </a:fld>
            <a:endParaRPr lang="en-PH"/>
          </a:p>
        </p:txBody>
      </p:sp>
    </p:spTree>
    <p:extLst>
      <p:ext uri="{BB962C8B-B14F-4D97-AF65-F5344CB8AC3E}">
        <p14:creationId xmlns:p14="http://schemas.microsoft.com/office/powerpoint/2010/main" val="219979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7D60F2CC-3F2C-430F-826E-367FD0A9EBDD}" type="slidenum">
              <a:rPr lang="en-PH" smtClean="0"/>
              <a:t>19</a:t>
            </a:fld>
            <a:endParaRPr lang="en-PH"/>
          </a:p>
        </p:txBody>
      </p:sp>
    </p:spTree>
    <p:extLst>
      <p:ext uri="{BB962C8B-B14F-4D97-AF65-F5344CB8AC3E}">
        <p14:creationId xmlns:p14="http://schemas.microsoft.com/office/powerpoint/2010/main" val="669606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7D60F2CC-3F2C-430F-826E-367FD0A9EBDD}" type="slidenum">
              <a:rPr lang="en-PH" smtClean="0"/>
              <a:t>20</a:t>
            </a:fld>
            <a:endParaRPr lang="en-PH"/>
          </a:p>
        </p:txBody>
      </p:sp>
    </p:spTree>
    <p:extLst>
      <p:ext uri="{BB962C8B-B14F-4D97-AF65-F5344CB8AC3E}">
        <p14:creationId xmlns:p14="http://schemas.microsoft.com/office/powerpoint/2010/main" val="127957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849551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91FC6222-6C1F-4411-B1EF-0143EB5BEC39}" type="datetimeFigureOut">
              <a:rPr lang="en-PH" smtClean="0"/>
              <a:t>11/12/2019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9DC6ECEE-7B3D-47ED-AA28-7552E07DE901}" type="slidenum">
              <a:rPr lang="en-PH" smtClean="0"/>
              <a:t>‹#›</a:t>
            </a:fld>
            <a:endParaRPr lang="en-PH"/>
          </a:p>
        </p:txBody>
      </p:sp>
    </p:spTree>
    <p:extLst>
      <p:ext uri="{BB962C8B-B14F-4D97-AF65-F5344CB8AC3E}">
        <p14:creationId xmlns:p14="http://schemas.microsoft.com/office/powerpoint/2010/main" val="182399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91FC6222-6C1F-4411-B1EF-0143EB5BEC39}" type="datetimeFigureOut">
              <a:rPr lang="en-PH" smtClean="0"/>
              <a:t>11/12/2019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9DC6ECEE-7B3D-47ED-AA28-7552E07DE901}" type="slidenum">
              <a:rPr lang="en-PH" smtClean="0"/>
              <a:t>‹#›</a:t>
            </a:fld>
            <a:endParaRPr lang="en-PH"/>
          </a:p>
        </p:txBody>
      </p:sp>
    </p:spTree>
    <p:extLst>
      <p:ext uri="{BB962C8B-B14F-4D97-AF65-F5344CB8AC3E}">
        <p14:creationId xmlns:p14="http://schemas.microsoft.com/office/powerpoint/2010/main" val="73913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91FC6222-6C1F-4411-B1EF-0143EB5BEC39}" type="datetimeFigureOut">
              <a:rPr lang="en-PH" smtClean="0"/>
              <a:t>11/12/2019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9DC6ECEE-7B3D-47ED-AA28-7552E07DE901}" type="slidenum">
              <a:rPr lang="en-PH" smtClean="0"/>
              <a:t>‹#›</a:t>
            </a:fld>
            <a:endParaRPr lang="en-PH"/>
          </a:p>
        </p:txBody>
      </p:sp>
    </p:spTree>
    <p:extLst>
      <p:ext uri="{BB962C8B-B14F-4D97-AF65-F5344CB8AC3E}">
        <p14:creationId xmlns:p14="http://schemas.microsoft.com/office/powerpoint/2010/main" val="173184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91FC6222-6C1F-4411-B1EF-0143EB5BEC39}" type="datetimeFigureOut">
              <a:rPr lang="en-PH" smtClean="0"/>
              <a:t>11/12/2019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9DC6ECEE-7B3D-47ED-AA28-7552E07DE901}" type="slidenum">
              <a:rPr lang="en-PH" smtClean="0"/>
              <a:t>‹#›</a:t>
            </a:fld>
            <a:endParaRPr lang="en-PH"/>
          </a:p>
        </p:txBody>
      </p:sp>
    </p:spTree>
    <p:extLst>
      <p:ext uri="{BB962C8B-B14F-4D97-AF65-F5344CB8AC3E}">
        <p14:creationId xmlns:p14="http://schemas.microsoft.com/office/powerpoint/2010/main" val="245537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C6222-6C1F-4411-B1EF-0143EB5BEC39}" type="datetimeFigureOut">
              <a:rPr lang="en-PH" smtClean="0"/>
              <a:t>11/12/2019</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9DC6ECEE-7B3D-47ED-AA28-7552E07DE901}" type="slidenum">
              <a:rPr lang="en-PH" smtClean="0"/>
              <a:t>‹#›</a:t>
            </a:fld>
            <a:endParaRPr lang="en-PH"/>
          </a:p>
        </p:txBody>
      </p:sp>
    </p:spTree>
    <p:extLst>
      <p:ext uri="{BB962C8B-B14F-4D97-AF65-F5344CB8AC3E}">
        <p14:creationId xmlns:p14="http://schemas.microsoft.com/office/powerpoint/2010/main" val="298316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91FC6222-6C1F-4411-B1EF-0143EB5BEC39}" type="datetimeFigureOut">
              <a:rPr lang="en-PH" smtClean="0"/>
              <a:t>11/12/2019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9DC6ECEE-7B3D-47ED-AA28-7552E07DE901}" type="slidenum">
              <a:rPr lang="en-PH" smtClean="0"/>
              <a:t>‹#›</a:t>
            </a:fld>
            <a:endParaRPr lang="en-PH"/>
          </a:p>
        </p:txBody>
      </p:sp>
    </p:spTree>
    <p:extLst>
      <p:ext uri="{BB962C8B-B14F-4D97-AF65-F5344CB8AC3E}">
        <p14:creationId xmlns:p14="http://schemas.microsoft.com/office/powerpoint/2010/main" val="111093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91FC6222-6C1F-4411-B1EF-0143EB5BEC39}" type="datetimeFigureOut">
              <a:rPr lang="en-PH" smtClean="0"/>
              <a:t>11/12/2019</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9DC6ECEE-7B3D-47ED-AA28-7552E07DE901}" type="slidenum">
              <a:rPr lang="en-PH" smtClean="0"/>
              <a:t>‹#›</a:t>
            </a:fld>
            <a:endParaRPr lang="en-PH"/>
          </a:p>
        </p:txBody>
      </p:sp>
    </p:spTree>
    <p:extLst>
      <p:ext uri="{BB962C8B-B14F-4D97-AF65-F5344CB8AC3E}">
        <p14:creationId xmlns:p14="http://schemas.microsoft.com/office/powerpoint/2010/main" val="333129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91FC6222-6C1F-4411-B1EF-0143EB5BEC39}" type="datetimeFigureOut">
              <a:rPr lang="en-PH" smtClean="0"/>
              <a:t>11/12/2019</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9DC6ECEE-7B3D-47ED-AA28-7552E07DE901}" type="slidenum">
              <a:rPr lang="en-PH" smtClean="0"/>
              <a:t>‹#›</a:t>
            </a:fld>
            <a:endParaRPr lang="en-PH"/>
          </a:p>
        </p:txBody>
      </p:sp>
    </p:spTree>
    <p:extLst>
      <p:ext uri="{BB962C8B-B14F-4D97-AF65-F5344CB8AC3E}">
        <p14:creationId xmlns:p14="http://schemas.microsoft.com/office/powerpoint/2010/main" val="28476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C6222-6C1F-4411-B1EF-0143EB5BEC39}" type="datetimeFigureOut">
              <a:rPr lang="en-PH" smtClean="0"/>
              <a:t>11/12/2019</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9DC6ECEE-7B3D-47ED-AA28-7552E07DE901}" type="slidenum">
              <a:rPr lang="en-PH" smtClean="0"/>
              <a:t>‹#›</a:t>
            </a:fld>
            <a:endParaRPr lang="en-PH"/>
          </a:p>
        </p:txBody>
      </p:sp>
    </p:spTree>
    <p:extLst>
      <p:ext uri="{BB962C8B-B14F-4D97-AF65-F5344CB8AC3E}">
        <p14:creationId xmlns:p14="http://schemas.microsoft.com/office/powerpoint/2010/main" val="3703002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C6222-6C1F-4411-B1EF-0143EB5BEC39}" type="datetimeFigureOut">
              <a:rPr lang="en-PH" smtClean="0"/>
              <a:t>11/12/2019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9DC6ECEE-7B3D-47ED-AA28-7552E07DE901}" type="slidenum">
              <a:rPr lang="en-PH" smtClean="0"/>
              <a:t>‹#›</a:t>
            </a:fld>
            <a:endParaRPr lang="en-PH"/>
          </a:p>
        </p:txBody>
      </p:sp>
    </p:spTree>
    <p:extLst>
      <p:ext uri="{BB962C8B-B14F-4D97-AF65-F5344CB8AC3E}">
        <p14:creationId xmlns:p14="http://schemas.microsoft.com/office/powerpoint/2010/main" val="179783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C6222-6C1F-4411-B1EF-0143EB5BEC39}" type="datetimeFigureOut">
              <a:rPr lang="en-PH" smtClean="0"/>
              <a:t>11/12/2019</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9DC6ECEE-7B3D-47ED-AA28-7552E07DE901}" type="slidenum">
              <a:rPr lang="en-PH" smtClean="0"/>
              <a:t>‹#›</a:t>
            </a:fld>
            <a:endParaRPr lang="en-PH"/>
          </a:p>
        </p:txBody>
      </p:sp>
    </p:spTree>
    <p:extLst>
      <p:ext uri="{BB962C8B-B14F-4D97-AF65-F5344CB8AC3E}">
        <p14:creationId xmlns:p14="http://schemas.microsoft.com/office/powerpoint/2010/main" val="3801249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C6222-6C1F-4411-B1EF-0143EB5BEC39}" type="datetimeFigureOut">
              <a:rPr lang="en-PH" smtClean="0"/>
              <a:t>11/12/2019</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6ECEE-7B3D-47ED-AA28-7552E07DE901}" type="slidenum">
              <a:rPr lang="en-PH" smtClean="0"/>
              <a:t>‹#›</a:t>
            </a:fld>
            <a:endParaRPr lang="en-PH"/>
          </a:p>
        </p:txBody>
      </p:sp>
    </p:spTree>
    <p:extLst>
      <p:ext uri="{BB962C8B-B14F-4D97-AF65-F5344CB8AC3E}">
        <p14:creationId xmlns:p14="http://schemas.microsoft.com/office/powerpoint/2010/main" val="4036637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odernmom.com/2daee054-051f-11e2-9d62-404062467d7e.html" TargetMode="Externa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5.jpeg"/><Relationship Id="rId4" Type="http://schemas.openxmlformats.org/officeDocument/2006/relationships/image" Target="../media/image24.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6.jpeg"/><Relationship Id="rId4" Type="http://schemas.openxmlformats.org/officeDocument/2006/relationships/image" Target="../media/image24.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7.jpeg"/><Relationship Id="rId4" Type="http://schemas.openxmlformats.org/officeDocument/2006/relationships/image" Target="../media/image24.emf"/></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omments" Target="../comments/comment11.xml"/></Relationships>
</file>

<file path=ppt/slides/_rels/slide67.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09819" y="1930791"/>
            <a:ext cx="9861453" cy="1800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ln>
                  <a:solidFill>
                    <a:schemeClr val="tx1"/>
                  </a:solidFill>
                </a:ln>
                <a:effectLst>
                  <a:outerShdw blurRad="38100" dist="38100" dir="2700000" algn="tl">
                    <a:srgbClr val="000000">
                      <a:alpha val="43137"/>
                    </a:srgbClr>
                  </a:outerShdw>
                </a:effectLst>
                <a:latin typeface="Century Gothic" panose="020B0502020202020204" pitchFamily="34" charset="0"/>
              </a:rPr>
              <a:t>SCHOOL PTCA</a:t>
            </a:r>
            <a:endParaRPr lang="en-PH" sz="9600" b="1" dirty="0">
              <a:ln>
                <a:solidFill>
                  <a:schemeClr val="tx1"/>
                </a:solidFill>
              </a:ln>
              <a:effectLst>
                <a:outerShdw blurRad="38100" dist="38100" dir="2700000" algn="tl">
                  <a:srgbClr val="000000">
                    <a:alpha val="43137"/>
                  </a:srgbClr>
                </a:outerShdw>
              </a:effectLst>
              <a:latin typeface="Century Gothic" panose="020B0502020202020204" pitchFamily="34" charset="0"/>
            </a:endParaRPr>
          </a:p>
        </p:txBody>
      </p:sp>
      <p:sp>
        <p:nvSpPr>
          <p:cNvPr id="7" name="Frame 6"/>
          <p:cNvSpPr/>
          <p:nvPr/>
        </p:nvSpPr>
        <p:spPr>
          <a:xfrm>
            <a:off x="731519" y="1371599"/>
            <a:ext cx="10818055" cy="3094894"/>
          </a:xfrm>
          <a:prstGeom prst="frame">
            <a:avLst>
              <a:gd name="adj1" fmla="val 291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8" name="Rectangle 7"/>
          <p:cNvSpPr/>
          <p:nvPr/>
        </p:nvSpPr>
        <p:spPr>
          <a:xfrm>
            <a:off x="1246039" y="4181624"/>
            <a:ext cx="9789011" cy="844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latin typeface="Century Gothic" panose="020B0502020202020204" pitchFamily="34" charset="0"/>
              </a:rPr>
              <a:t>MACAILAO, MARIA CRISTINA B. 	II-12 BVE</a:t>
            </a:r>
            <a:endParaRPr lang="en-PH" sz="36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510435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96948" y="464234"/>
            <a:ext cx="11788726" cy="6035039"/>
          </a:xfrm>
          <a:prstGeom prst="frame">
            <a:avLst>
              <a:gd name="adj1" fmla="val 166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3" name="Rectangle 2"/>
          <p:cNvSpPr/>
          <p:nvPr/>
        </p:nvSpPr>
        <p:spPr>
          <a:xfrm>
            <a:off x="2018714" y="112542"/>
            <a:ext cx="8145194"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a:solidFill>
                    <a:schemeClr val="tx1"/>
                  </a:solidFill>
                </a:ln>
                <a:effectLst>
                  <a:outerShdw blurRad="38100" dist="38100" dir="2700000" algn="tl">
                    <a:srgbClr val="000000">
                      <a:alpha val="43137"/>
                    </a:srgbClr>
                  </a:outerShdw>
                </a:effectLst>
                <a:latin typeface="Century Gothic" panose="020B0502020202020204" pitchFamily="34" charset="0"/>
              </a:rPr>
              <a:t>MEDIA AND TECHNOLOGY</a:t>
            </a:r>
            <a:endParaRPr lang="en-PH" sz="4400" b="1" dirty="0">
              <a:ln>
                <a:solidFill>
                  <a:schemeClr val="tx1"/>
                </a:solidFill>
              </a:ln>
              <a:effectLst>
                <a:outerShdw blurRad="38100" dist="38100" dir="2700000" algn="tl">
                  <a:srgbClr val="000000">
                    <a:alpha val="43137"/>
                  </a:srgbClr>
                </a:outerShdw>
              </a:effectLst>
              <a:latin typeface="Century Gothic" panose="020B0502020202020204" pitchFamily="34" charset="0"/>
            </a:endParaRPr>
          </a:p>
        </p:txBody>
      </p:sp>
      <p:sp>
        <p:nvSpPr>
          <p:cNvPr id="4" name="Text Box 104"/>
          <p:cNvSpPr txBox="1"/>
          <p:nvPr/>
        </p:nvSpPr>
        <p:spPr>
          <a:xfrm>
            <a:off x="736527" y="1820009"/>
            <a:ext cx="10709568" cy="3539430"/>
          </a:xfrm>
          <a:prstGeom prst="rect">
            <a:avLst/>
          </a:prstGeom>
          <a:noFill/>
          <a:ln w="9525">
            <a:noFill/>
          </a:ln>
        </p:spPr>
        <p:txBody>
          <a:bodyPr wrap="square">
            <a:spAutoFit/>
          </a:bodyPr>
          <a:lstStyle/>
          <a:p>
            <a:pPr indent="457200" algn="just"/>
            <a:r>
              <a:rPr lang="en-US" sz="3200" dirty="0">
                <a:latin typeface="Cambria" panose="02040503050406030204" charset="0"/>
                <a:cs typeface="Calibri" panose="020F0502020204030204" charset="0"/>
              </a:rPr>
              <a:t>Modern media and technologies made the adolescents to spend many hours in accessing to internet, cell phones, smartphones, video games and other kind of modern technologies. </a:t>
            </a:r>
            <a:endParaRPr lang="en-US" sz="3200" dirty="0" smtClean="0">
              <a:latin typeface="Cambria" panose="02040503050406030204" charset="0"/>
              <a:cs typeface="Calibri" panose="020F0502020204030204" charset="0"/>
            </a:endParaRPr>
          </a:p>
          <a:p>
            <a:pPr indent="457200" algn="just"/>
            <a:r>
              <a:rPr lang="en-US" sz="3200" dirty="0" smtClean="0">
                <a:latin typeface="Cambria" panose="02040503050406030204" charset="0"/>
                <a:cs typeface="Calibri" panose="020F0502020204030204" charset="0"/>
              </a:rPr>
              <a:t>This </a:t>
            </a:r>
            <a:r>
              <a:rPr lang="en-US" sz="3200" dirty="0">
                <a:latin typeface="Cambria" panose="02040503050406030204" charset="0"/>
                <a:cs typeface="Calibri" panose="020F0502020204030204" charset="0"/>
              </a:rPr>
              <a:t>became a primary concern that affected their important social interactions that develop in-person relationships including the family (</a:t>
            </a:r>
            <a:r>
              <a:rPr lang="en-US" sz="3200" dirty="0" err="1">
                <a:latin typeface="Cambria" panose="02040503050406030204" charset="0"/>
                <a:cs typeface="Calibri" panose="020F0502020204030204" charset="0"/>
              </a:rPr>
              <a:t>Ebrahem</a:t>
            </a:r>
            <a:r>
              <a:rPr lang="en-US" sz="3200" dirty="0">
                <a:latin typeface="Cambria" panose="02040503050406030204" charset="0"/>
                <a:cs typeface="Calibri" panose="020F0502020204030204" charset="0"/>
              </a:rPr>
              <a:t>, 2016).</a:t>
            </a:r>
          </a:p>
        </p:txBody>
      </p:sp>
    </p:spTree>
    <p:extLst>
      <p:ext uri="{BB962C8B-B14F-4D97-AF65-F5344CB8AC3E}">
        <p14:creationId xmlns:p14="http://schemas.microsoft.com/office/powerpoint/2010/main" val="2849143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68404" y="404547"/>
            <a:ext cx="6066179" cy="1014730"/>
          </a:xfrm>
          <a:prstGeom prst="rect">
            <a:avLst/>
          </a:prstGeom>
          <a:solidFill>
            <a:schemeClr val="tx2"/>
          </a:solid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sym typeface="+mn-ea"/>
              </a:rPr>
              <a:t>SOCIAL MEDIA</a:t>
            </a:r>
            <a:endParaRPr lang="en-US" sz="60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sym typeface="+mn-ea"/>
            </a:endParaRPr>
          </a:p>
        </p:txBody>
      </p:sp>
      <p:cxnSp>
        <p:nvCxnSpPr>
          <p:cNvPr id="8" name="Straight Connector 7"/>
          <p:cNvCxnSpPr>
            <a:stCxn id="6" idx="3"/>
          </p:cNvCxnSpPr>
          <p:nvPr/>
        </p:nvCxnSpPr>
        <p:spPr>
          <a:xfrm>
            <a:off x="9134583" y="911555"/>
            <a:ext cx="25195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6" idx="1"/>
          </p:cNvCxnSpPr>
          <p:nvPr/>
        </p:nvCxnSpPr>
        <p:spPr>
          <a:xfrm>
            <a:off x="512390" y="911555"/>
            <a:ext cx="25560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7785" y="885520"/>
            <a:ext cx="9111" cy="5292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25116" y="6177722"/>
            <a:ext cx="111417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648660" y="885520"/>
            <a:ext cx="18221" cy="52922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Box 3"/>
          <p:cNvSpPr txBox="1"/>
          <p:nvPr/>
        </p:nvSpPr>
        <p:spPr>
          <a:xfrm>
            <a:off x="6344920" y="5394960"/>
            <a:ext cx="5080000" cy="645160"/>
          </a:xfrm>
          <a:prstGeom prst="rect">
            <a:avLst/>
          </a:prstGeom>
          <a:noFill/>
          <a:ln w="9525">
            <a:noFill/>
          </a:ln>
        </p:spPr>
        <p:txBody>
          <a:bodyPr>
            <a:spAutoFit/>
          </a:bodyPr>
          <a:lstStyle/>
          <a:p>
            <a:pPr indent="0"/>
            <a:r>
              <a:rPr lang="en-US" sz="1200" b="0">
                <a:latin typeface="Times New Roman" panose="02020603050405020304" charset="0"/>
                <a:cs typeface="Calibri" panose="020F0502020204030204" charset="0"/>
              </a:rPr>
              <a:t>Brazil, L., Duque, G., San Antonio, D. (2017) A Correlational Study on Social Media Involvement and Parental Relationship among Students of Asia Pacific College. De La Salle University</a:t>
            </a:r>
            <a:endParaRPr lang="en-US"/>
          </a:p>
        </p:txBody>
      </p:sp>
      <p:sp>
        <p:nvSpPr>
          <p:cNvPr id="7" name="Text Box 6"/>
          <p:cNvSpPr txBox="1"/>
          <p:nvPr/>
        </p:nvSpPr>
        <p:spPr>
          <a:xfrm>
            <a:off x="790507" y="1217963"/>
            <a:ext cx="5569586" cy="4647426"/>
          </a:xfrm>
          <a:prstGeom prst="rect">
            <a:avLst/>
          </a:prstGeom>
          <a:noFill/>
          <a:ln w="9525">
            <a:noFill/>
          </a:ln>
        </p:spPr>
        <p:txBody>
          <a:bodyPr wrap="square">
            <a:spAutoFit/>
          </a:bodyPr>
          <a:lstStyle/>
          <a:p>
            <a:pPr indent="0"/>
            <a:r>
              <a:rPr lang="en-US" sz="28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POSITIVE:</a:t>
            </a:r>
          </a:p>
          <a:p>
            <a:pPr indent="0"/>
            <a:r>
              <a:rPr lang="en-US" sz="2400" dirty="0" smtClean="0">
                <a:latin typeface="Century Gothic" panose="020B0502020202020204" pitchFamily="34" charset="0"/>
                <a:cs typeface="Calibri" panose="020F0502020204030204" charset="0"/>
              </a:rPr>
              <a:t>· </a:t>
            </a:r>
            <a:r>
              <a:rPr lang="en-US" sz="2400" dirty="0">
                <a:latin typeface="Century Gothic" panose="020B0502020202020204" pitchFamily="34" charset="0"/>
                <a:cs typeface="Calibri" panose="020F0502020204030204" charset="0"/>
              </a:rPr>
              <a:t>Medium of social interaction, communication and entertainment.</a:t>
            </a:r>
          </a:p>
          <a:p>
            <a:pPr indent="0"/>
            <a:r>
              <a:rPr lang="en-US" sz="2400" dirty="0">
                <a:latin typeface="Century Gothic" panose="020B0502020202020204" pitchFamily="34" charset="0"/>
                <a:cs typeface="Calibri" panose="020F0502020204030204" charset="0"/>
              </a:rPr>
              <a:t>· Used to get attached from people who were far away from us.</a:t>
            </a:r>
          </a:p>
          <a:p>
            <a:pPr indent="0"/>
            <a:endParaRPr lang="en-US" sz="2400" dirty="0">
              <a:latin typeface="Century Gothic" panose="020B0502020202020204" pitchFamily="34" charset="0"/>
              <a:cs typeface="Calibri" panose="020F0502020204030204" charset="0"/>
            </a:endParaRPr>
          </a:p>
          <a:p>
            <a:pPr indent="0"/>
            <a:r>
              <a:rPr lang="en-US" sz="2800" b="1" dirty="0" smtClean="0">
                <a:ln>
                  <a:solidFill>
                    <a:schemeClr val="tx1"/>
                  </a:solidFill>
                </a:ln>
                <a:solidFill>
                  <a:schemeClr val="bg1"/>
                </a:solidFill>
                <a:latin typeface="Century Gothic" panose="020B0502020202020204" pitchFamily="34" charset="0"/>
                <a:cs typeface="Calibri" panose="020F0502020204030204" charset="0"/>
              </a:rPr>
              <a:t>NEGATIVE:</a:t>
            </a:r>
          </a:p>
          <a:p>
            <a:pPr indent="0"/>
            <a:r>
              <a:rPr lang="en-US" sz="2400" dirty="0" smtClean="0">
                <a:latin typeface="Century Gothic" panose="020B0502020202020204" pitchFamily="34" charset="0"/>
                <a:cs typeface="Calibri" panose="020F0502020204030204" charset="0"/>
              </a:rPr>
              <a:t>· </a:t>
            </a:r>
            <a:r>
              <a:rPr lang="en-US" sz="2400" dirty="0">
                <a:latin typeface="Century Gothic" panose="020B0502020202020204" pitchFamily="34" charset="0"/>
                <a:cs typeface="Calibri" panose="020F0502020204030204" charset="0"/>
              </a:rPr>
              <a:t>Communication starts to diminish.</a:t>
            </a:r>
          </a:p>
          <a:p>
            <a:pPr indent="0"/>
            <a:r>
              <a:rPr lang="en-US" sz="2400" dirty="0">
                <a:latin typeface="Century Gothic" panose="020B0502020202020204" pitchFamily="34" charset="0"/>
                <a:cs typeface="Calibri" panose="020F0502020204030204" charset="0"/>
              </a:rPr>
              <a:t>· Used for posting emotions and problems.</a:t>
            </a:r>
          </a:p>
          <a:p>
            <a:pPr indent="0"/>
            <a:r>
              <a:rPr lang="en-US" sz="2400" dirty="0">
                <a:latin typeface="Century Gothic" panose="020B0502020202020204" pitchFamily="34" charset="0"/>
                <a:cs typeface="Calibri" panose="020F0502020204030204" charset="0"/>
              </a:rPr>
              <a:t>· Parents and children don’t have personal conversations anymore.</a:t>
            </a:r>
          </a:p>
        </p:txBody>
      </p:sp>
      <p:pic>
        <p:nvPicPr>
          <p:cNvPr id="9"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930" y="1844040"/>
            <a:ext cx="4157980" cy="2772410"/>
          </a:xfrm>
          <a:prstGeom prst="rect">
            <a:avLst/>
          </a:prstGeom>
        </p:spPr>
      </p:pic>
    </p:spTree>
    <p:extLst>
      <p:ext uri="{BB962C8B-B14F-4D97-AF65-F5344CB8AC3E}">
        <p14:creationId xmlns:p14="http://schemas.microsoft.com/office/powerpoint/2010/main" val="202457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609600" y="1607089"/>
            <a:ext cx="7226105" cy="4216539"/>
          </a:xfrm>
          <a:prstGeom prst="rect">
            <a:avLst/>
          </a:prstGeom>
          <a:noFill/>
          <a:ln w="9525">
            <a:noFill/>
          </a:ln>
        </p:spPr>
        <p:txBody>
          <a:bodyPr wrap="square">
            <a:spAutoFit/>
          </a:bodyPr>
          <a:lstStyle/>
          <a:p>
            <a:pPr indent="0"/>
            <a:r>
              <a:rPr lang="en-US" sz="2400" b="1" dirty="0" smtClean="0">
                <a:ln>
                  <a:solidFill>
                    <a:schemeClr val="tx1"/>
                  </a:solidFill>
                </a:ln>
                <a:solidFill>
                  <a:schemeClr val="bg1"/>
                </a:solidFill>
                <a:latin typeface="Century Gothic" panose="020B0502020202020204" pitchFamily="34" charset="0"/>
                <a:cs typeface="Calibri" panose="020F0502020204030204" charset="0"/>
              </a:rPr>
              <a:t>POSITIVE:</a:t>
            </a:r>
            <a:endParaRPr lang="en-US" sz="2400" b="0" dirty="0" smtClean="0">
              <a:ln>
                <a:solidFill>
                  <a:schemeClr val="tx1"/>
                </a:solidFill>
              </a:ln>
              <a:solidFill>
                <a:schemeClr val="bg1"/>
              </a:solidFill>
              <a:latin typeface="Century Gothic" panose="020B0502020202020204" pitchFamily="34" charset="0"/>
              <a:cs typeface="Calibri" panose="020F0502020204030204" charset="0"/>
            </a:endParaRPr>
          </a:p>
          <a:p>
            <a:pPr indent="0"/>
            <a:r>
              <a:rPr lang="en-US" sz="2000" b="0" dirty="0" smtClean="0">
                <a:latin typeface="Century Gothic" panose="020B0502020202020204" pitchFamily="34" charset="0"/>
                <a:cs typeface="Calibri" panose="020F0502020204030204" charset="0"/>
              </a:rPr>
              <a:t>· </a:t>
            </a:r>
            <a:r>
              <a:rPr lang="en-US" sz="2000" b="0" dirty="0">
                <a:latin typeface="Century Gothic" panose="020B0502020202020204" pitchFamily="34" charset="0"/>
                <a:cs typeface="Calibri" panose="020F0502020204030204" charset="0"/>
              </a:rPr>
              <a:t>Getting everyone together to play can promote family bonding and unity.</a:t>
            </a:r>
          </a:p>
          <a:p>
            <a:pPr indent="0"/>
            <a:r>
              <a:rPr lang="en-US" sz="2000" b="0" dirty="0">
                <a:latin typeface="Century Gothic" panose="020B0502020202020204" pitchFamily="34" charset="0"/>
                <a:cs typeface="Calibri" panose="020F0502020204030204" charset="0"/>
              </a:rPr>
              <a:t>· Families who tend to be physical inactive may also benefit from playing video games by choosing games like boxing, which can promote physical activity.</a:t>
            </a:r>
          </a:p>
          <a:p>
            <a:pPr indent="0"/>
            <a:endParaRPr lang="en-US" sz="2000" b="1" dirty="0">
              <a:latin typeface="Century Gothic" panose="020B0502020202020204" pitchFamily="34" charset="0"/>
              <a:cs typeface="Calibri" panose="020F0502020204030204" charset="0"/>
            </a:endParaRPr>
          </a:p>
          <a:p>
            <a:pPr indent="0"/>
            <a:r>
              <a:rPr lang="en-US" sz="2400" b="1" dirty="0" smtClean="0">
                <a:ln>
                  <a:solidFill>
                    <a:schemeClr val="tx1"/>
                  </a:solidFill>
                </a:ln>
                <a:solidFill>
                  <a:schemeClr val="bg1"/>
                </a:solidFill>
                <a:latin typeface="Century Gothic" panose="020B0502020202020204" pitchFamily="34" charset="0"/>
                <a:cs typeface="Calibri" panose="020F0502020204030204" charset="0"/>
              </a:rPr>
              <a:t>NEGATIVE:</a:t>
            </a:r>
            <a:endParaRPr lang="en-US" sz="2400" b="0" dirty="0" smtClean="0">
              <a:ln>
                <a:solidFill>
                  <a:schemeClr val="tx1"/>
                </a:solidFill>
              </a:ln>
              <a:solidFill>
                <a:schemeClr val="bg1"/>
              </a:solidFill>
              <a:latin typeface="Century Gothic" panose="020B0502020202020204" pitchFamily="34" charset="0"/>
              <a:cs typeface="Calibri" panose="020F0502020204030204" charset="0"/>
            </a:endParaRPr>
          </a:p>
          <a:p>
            <a:pPr indent="0"/>
            <a:r>
              <a:rPr lang="en-US" sz="2000" b="0" dirty="0" smtClean="0">
                <a:latin typeface="Century Gothic" panose="020B0502020202020204" pitchFamily="34" charset="0"/>
                <a:cs typeface="Calibri" panose="020F0502020204030204" charset="0"/>
              </a:rPr>
              <a:t>· </a:t>
            </a:r>
            <a:r>
              <a:rPr lang="en-US" sz="2000" b="0" dirty="0">
                <a:latin typeface="Century Gothic" panose="020B0502020202020204" pitchFamily="34" charset="0"/>
                <a:cs typeface="Calibri" panose="020F0502020204030204" charset="0"/>
              </a:rPr>
              <a:t>Playing video games too often can promote isolation and seclusion and can cut down on your family time and communication.</a:t>
            </a:r>
          </a:p>
          <a:p>
            <a:pPr indent="0"/>
            <a:r>
              <a:rPr lang="en-US" sz="2000" b="0" dirty="0">
                <a:latin typeface="Century Gothic" panose="020B0502020202020204" pitchFamily="34" charset="0"/>
                <a:cs typeface="Calibri" panose="020F0502020204030204" charset="0"/>
              </a:rPr>
              <a:t>· Playing violent video games may also lead to increased violence and aggression in family members.</a:t>
            </a:r>
          </a:p>
        </p:txBody>
      </p:sp>
      <p:sp>
        <p:nvSpPr>
          <p:cNvPr id="4" name="Text Box 3"/>
          <p:cNvSpPr txBox="1"/>
          <p:nvPr/>
        </p:nvSpPr>
        <p:spPr>
          <a:xfrm>
            <a:off x="6711853" y="5490014"/>
            <a:ext cx="5080000" cy="645160"/>
          </a:xfrm>
          <a:prstGeom prst="rect">
            <a:avLst/>
          </a:prstGeom>
          <a:noFill/>
          <a:ln w="9525">
            <a:noFill/>
          </a:ln>
        </p:spPr>
        <p:txBody>
          <a:bodyPr>
            <a:spAutoFit/>
          </a:bodyPr>
          <a:lstStyle/>
          <a:p>
            <a:pPr indent="0"/>
            <a:r>
              <a:rPr lang="en-US" sz="1200" b="0" dirty="0">
                <a:latin typeface="Times New Roman" panose="02020603050405020304" charset="0"/>
                <a:cs typeface="Calibri" panose="020F0502020204030204" charset="0"/>
              </a:rPr>
              <a:t>Modern Mom. (</a:t>
            </a:r>
            <a:r>
              <a:rPr lang="en-US" sz="1200" b="0" dirty="0" err="1">
                <a:latin typeface="Times New Roman" panose="02020603050405020304" charset="0"/>
                <a:cs typeface="Calibri" panose="020F0502020204030204" charset="0"/>
              </a:rPr>
              <a:t>n.d</a:t>
            </a:r>
            <a:r>
              <a:rPr lang="en-US" sz="1200" b="0" dirty="0">
                <a:latin typeface="Times New Roman" panose="02020603050405020304" charset="0"/>
                <a:cs typeface="Calibri" panose="020F0502020204030204" charset="0"/>
              </a:rPr>
              <a:t>). The Effects of Video Games on the Family.  Retrieved from: </a:t>
            </a:r>
            <a:r>
              <a:rPr lang="en-US" sz="1200" b="0" u="sng" dirty="0">
                <a:solidFill>
                  <a:srgbClr val="0563C1"/>
                </a:solidFill>
                <a:latin typeface="Times New Roman" panose="02020603050405020304" charset="0"/>
                <a:hlinkClick r:id="rId2"/>
              </a:rPr>
              <a:t>https://www.modernmom.com/2daee054-051f-11e2-9d62-404062467d7e.html</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591" y="2360112"/>
            <a:ext cx="4110355" cy="2066290"/>
          </a:xfrm>
          <a:prstGeom prst="rect">
            <a:avLst/>
          </a:prstGeom>
        </p:spPr>
      </p:pic>
      <p:sp>
        <p:nvSpPr>
          <p:cNvPr id="13" name="Frame 12"/>
          <p:cNvSpPr/>
          <p:nvPr/>
        </p:nvSpPr>
        <p:spPr>
          <a:xfrm>
            <a:off x="405618" y="633755"/>
            <a:ext cx="11380763" cy="5936566"/>
          </a:xfrm>
          <a:prstGeom prst="frame">
            <a:avLst>
              <a:gd name="adj1" fmla="val 13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6" name="TextBox 5"/>
          <p:cNvSpPr txBox="1"/>
          <p:nvPr/>
        </p:nvSpPr>
        <p:spPr>
          <a:xfrm>
            <a:off x="1976568" y="367443"/>
            <a:ext cx="8691432" cy="830997"/>
          </a:xfrm>
          <a:prstGeom prst="rect">
            <a:avLst/>
          </a:prstGeom>
          <a:solidFill>
            <a:schemeClr val="tx2"/>
          </a:solidFill>
        </p:spPr>
        <p:txBody>
          <a:bodyPr wrap="square" rtlCol="0">
            <a:spAutoFit/>
          </a:bodyPr>
          <a:lstStyle/>
          <a:p>
            <a:pPr algn="ctr"/>
            <a:r>
              <a:rPr lang="en-PH" sz="48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VIDEO/ONLINE </a:t>
            </a:r>
            <a:r>
              <a:rPr lang="en-PH" sz="48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GAMES</a:t>
            </a:r>
          </a:p>
        </p:txBody>
      </p:sp>
    </p:spTree>
    <p:extLst>
      <p:ext uri="{BB962C8B-B14F-4D97-AF65-F5344CB8AC3E}">
        <p14:creationId xmlns:p14="http://schemas.microsoft.com/office/powerpoint/2010/main" val="3020990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636055" y="1102816"/>
            <a:ext cx="5384918" cy="5324535"/>
          </a:xfrm>
          <a:prstGeom prst="rect">
            <a:avLst/>
          </a:prstGeom>
          <a:noFill/>
          <a:ln w="9525">
            <a:noFill/>
          </a:ln>
        </p:spPr>
        <p:txBody>
          <a:bodyPr wrap="square">
            <a:spAutoFit/>
          </a:bodyPr>
          <a:lstStyle/>
          <a:p>
            <a:r>
              <a:rPr lang="en-PH" sz="2400" b="1" dirty="0" smtClean="0">
                <a:ln>
                  <a:solidFill>
                    <a:schemeClr val="tx1"/>
                  </a:solidFill>
                </a:ln>
                <a:solidFill>
                  <a:schemeClr val="bg1"/>
                </a:solidFill>
                <a:latin typeface="Century Gothic" panose="020B0502020202020204" pitchFamily="34" charset="0"/>
              </a:rPr>
              <a:t>POSITIVE:</a:t>
            </a:r>
          </a:p>
          <a:p>
            <a:pPr marL="342900" lvl="0" indent="-342900">
              <a:buFont typeface="Arial" panose="020B0604020202020204" pitchFamily="34" charset="0"/>
              <a:buChar char="•"/>
            </a:pPr>
            <a:r>
              <a:rPr lang="en-PH" sz="2400" dirty="0" smtClean="0">
                <a:latin typeface="Century Gothic" panose="020B0502020202020204" pitchFamily="34" charset="0"/>
              </a:rPr>
              <a:t>Watching </a:t>
            </a:r>
            <a:r>
              <a:rPr lang="en-PH" sz="2400" dirty="0">
                <a:latin typeface="Century Gothic" panose="020B0502020202020204" pitchFamily="34" charset="0"/>
              </a:rPr>
              <a:t>television together could enhance family relationships </a:t>
            </a:r>
          </a:p>
          <a:p>
            <a:pPr marL="342900" lvl="0" indent="-342900">
              <a:buFont typeface="Arial" panose="020B0604020202020204" pitchFamily="34" charset="0"/>
              <a:buChar char="•"/>
            </a:pPr>
            <a:r>
              <a:rPr lang="en-PH" sz="2400" dirty="0">
                <a:latin typeface="Century Gothic" panose="020B0502020202020204" pitchFamily="34" charset="0"/>
              </a:rPr>
              <a:t>Television can be used to educate, inform, and even bring families </a:t>
            </a:r>
            <a:r>
              <a:rPr lang="en-PH" sz="2400" dirty="0" smtClean="0">
                <a:latin typeface="Century Gothic" panose="020B0502020202020204" pitchFamily="34" charset="0"/>
              </a:rPr>
              <a:t>together.</a:t>
            </a:r>
          </a:p>
          <a:p>
            <a:pPr marL="342900" lvl="0" indent="-342900">
              <a:buFont typeface="Arial" panose="020B0604020202020204" pitchFamily="34" charset="0"/>
              <a:buChar char="•"/>
            </a:pPr>
            <a:r>
              <a:rPr lang="en-PH" sz="2400" dirty="0" smtClean="0">
                <a:latin typeface="Century Gothic" panose="020B0502020202020204" pitchFamily="34" charset="0"/>
              </a:rPr>
              <a:t>Can be used in pointing out positive behaviour, such as cooperation, friendship, and concern for others and making connections to history, books, places or interest and personal events.</a:t>
            </a:r>
            <a:endParaRPr lang="en-US" sz="2400" b="0" dirty="0" smtClean="0">
              <a:latin typeface="Century Gothic" panose="020B0502020202020204" pitchFamily="34" charset="0"/>
              <a:cs typeface="Calibri" panose="020F0502020204030204" charset="0"/>
            </a:endParaRPr>
          </a:p>
        </p:txBody>
      </p:sp>
      <p:sp>
        <p:nvSpPr>
          <p:cNvPr id="13" name="Frame 12"/>
          <p:cNvSpPr/>
          <p:nvPr/>
        </p:nvSpPr>
        <p:spPr>
          <a:xfrm>
            <a:off x="405618" y="633755"/>
            <a:ext cx="11380763" cy="5936566"/>
          </a:xfrm>
          <a:prstGeom prst="frame">
            <a:avLst>
              <a:gd name="adj1" fmla="val 13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6" name="TextBox 5"/>
          <p:cNvSpPr txBox="1"/>
          <p:nvPr/>
        </p:nvSpPr>
        <p:spPr>
          <a:xfrm>
            <a:off x="3666977" y="328412"/>
            <a:ext cx="4858043" cy="830997"/>
          </a:xfrm>
          <a:prstGeom prst="rect">
            <a:avLst/>
          </a:prstGeom>
          <a:solidFill>
            <a:schemeClr val="tx2"/>
          </a:solidFill>
        </p:spPr>
        <p:txBody>
          <a:bodyPr wrap="square" rtlCol="0">
            <a:spAutoFit/>
          </a:bodyPr>
          <a:lstStyle/>
          <a:p>
            <a:pPr algn="ctr"/>
            <a:r>
              <a:rPr lang="en-PH" sz="48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TELEVISION</a:t>
            </a:r>
            <a:endParaRPr lang="en-PH" sz="48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8" name="Rectangle 7"/>
          <p:cNvSpPr/>
          <p:nvPr/>
        </p:nvSpPr>
        <p:spPr>
          <a:xfrm>
            <a:off x="5739621" y="1159409"/>
            <a:ext cx="5908430" cy="5262146"/>
          </a:xfrm>
          <a:prstGeom prst="rect">
            <a:avLst/>
          </a:prstGeom>
        </p:spPr>
        <p:txBody>
          <a:bodyPr wrap="square">
            <a:spAutoFit/>
          </a:bodyPr>
          <a:lstStyle/>
          <a:p>
            <a:pPr marL="457200" algn="just">
              <a:lnSpc>
                <a:spcPct val="115000"/>
              </a:lnSpc>
              <a:spcAft>
                <a:spcPts val="0"/>
              </a:spcAft>
            </a:pPr>
            <a:r>
              <a:rPr lang="en-PH" sz="2100" b="1" dirty="0" smtClean="0">
                <a:ln>
                  <a:solidFill>
                    <a:schemeClr val="tx1"/>
                  </a:solidFill>
                </a:ln>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NEGATIVE:</a:t>
            </a:r>
            <a:endParaRPr lang="en-PH" sz="2100" dirty="0" smtClean="0">
              <a:ln>
                <a:solidFill>
                  <a:schemeClr val="tx1"/>
                </a:solidFill>
              </a:ln>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PH" sz="2100" dirty="0" smtClean="0">
                <a:effectLst/>
                <a:latin typeface="Century Gothic" panose="020B0502020202020204" pitchFamily="34" charset="0"/>
                <a:ea typeface="Calibri" panose="020F0502020204030204" pitchFamily="34" charset="0"/>
                <a:cs typeface="Times New Roman" panose="02020603050405020304" pitchFamily="18" charset="0"/>
              </a:rPr>
              <a:t>Watching TV at mealtime is a distraction and makes it difficult for family members to engage in conversation, therefore resulting in the prevention of important family connections that are made at mealtime.</a:t>
            </a:r>
          </a:p>
          <a:p>
            <a:pPr marL="342900" lvl="0" indent="-342900" algn="just">
              <a:lnSpc>
                <a:spcPct val="115000"/>
              </a:lnSpc>
              <a:spcAft>
                <a:spcPts val="0"/>
              </a:spcAft>
              <a:buFont typeface="Symbol" panose="05050102010706020507" pitchFamily="18" charset="2"/>
              <a:buChar char=""/>
            </a:pPr>
            <a:r>
              <a:rPr lang="en-PH" sz="2100" dirty="0" smtClean="0">
                <a:effectLst/>
                <a:latin typeface="Century Gothic" panose="020B0502020202020204" pitchFamily="34" charset="0"/>
                <a:ea typeface="Calibri" panose="020F0502020204030204" pitchFamily="34" charset="0"/>
                <a:cs typeface="Times New Roman" panose="02020603050405020304" pitchFamily="18" charset="0"/>
              </a:rPr>
              <a:t>Television can temporarily divide family rather.</a:t>
            </a:r>
          </a:p>
          <a:p>
            <a:pPr marL="342900" lvl="0" indent="-342900" algn="just">
              <a:lnSpc>
                <a:spcPct val="115000"/>
              </a:lnSpc>
              <a:spcAft>
                <a:spcPts val="0"/>
              </a:spcAft>
              <a:buFont typeface="Symbol" panose="05050102010706020507" pitchFamily="18" charset="2"/>
              <a:buChar char=""/>
            </a:pPr>
            <a:r>
              <a:rPr lang="en-PH" sz="2100" dirty="0" smtClean="0">
                <a:effectLst/>
                <a:latin typeface="Century Gothic" panose="020B0502020202020204" pitchFamily="34" charset="0"/>
                <a:ea typeface="Calibri" panose="020F0502020204030204" pitchFamily="34" charset="0"/>
                <a:cs typeface="Times New Roman" panose="02020603050405020304" pitchFamily="18" charset="0"/>
              </a:rPr>
              <a:t>Children learn information from television that may be inappropriate or incorrect.</a:t>
            </a:r>
          </a:p>
          <a:p>
            <a:pPr marL="342900" lvl="0" indent="-342900" algn="just">
              <a:lnSpc>
                <a:spcPct val="115000"/>
              </a:lnSpc>
              <a:spcAft>
                <a:spcPts val="1000"/>
              </a:spcAft>
              <a:buFont typeface="Symbol" panose="05050102010706020507" pitchFamily="18" charset="2"/>
              <a:buChar char=""/>
            </a:pPr>
            <a:r>
              <a:rPr lang="en-PH" sz="2100" dirty="0" smtClean="0">
                <a:effectLst/>
                <a:latin typeface="Century Gothic" panose="020B0502020202020204" pitchFamily="34" charset="0"/>
                <a:ea typeface="Calibri" panose="020F0502020204030204" pitchFamily="34" charset="0"/>
                <a:cs typeface="Times New Roman" panose="02020603050405020304" pitchFamily="18" charset="0"/>
              </a:rPr>
              <a:t>Television exposes children to behaviours and attitudes that may be overwhelming and difficult to understand.</a:t>
            </a:r>
            <a:endParaRPr lang="en-PH" sz="2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4452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280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4069" y="354495"/>
            <a:ext cx="11343861" cy="61490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4" name="Table 3"/>
          <p:cNvGraphicFramePr/>
          <p:nvPr>
            <p:extLst>
              <p:ext uri="{D42A27DB-BD31-4B8C-83A1-F6EECF244321}">
                <p14:modId xmlns:p14="http://schemas.microsoft.com/office/powerpoint/2010/main" val="47300962"/>
              </p:ext>
            </p:extLst>
          </p:nvPr>
        </p:nvGraphicFramePr>
        <p:xfrm>
          <a:off x="424180" y="353695"/>
          <a:ext cx="11343640" cy="6238875"/>
        </p:xfrm>
        <a:graphic>
          <a:graphicData uri="http://schemas.openxmlformats.org/drawingml/2006/table">
            <a:tbl>
              <a:tblPr firstRow="1" bandRow="1">
                <a:tableStyleId>{5940675A-B579-460E-94D1-54222C63F5DA}</a:tableStyleId>
              </a:tblPr>
              <a:tblGrid>
                <a:gridCol w="5598795"/>
                <a:gridCol w="5744845"/>
              </a:tblGrid>
              <a:tr h="238125">
                <a:tc>
                  <a:txBody>
                    <a:bodyPr/>
                    <a:lstStyle/>
                    <a:p>
                      <a:pPr indent="0" algn="ctr">
                        <a:buNone/>
                      </a:pPr>
                      <a:r>
                        <a:rPr lang="en-US" sz="1400" b="1" dirty="0">
                          <a:latin typeface="Cambria" panose="02040503050406030204" charset="0"/>
                          <a:cs typeface="Cambria" panose="02040503050406030204" charset="0"/>
                        </a:rPr>
                        <a:t>Local</a:t>
                      </a:r>
                      <a:endParaRPr lang="en-US" sz="1400" b="1" dirty="0">
                        <a:latin typeface="Cambria" panose="02040503050406030204" charset="0"/>
                        <a:ea typeface="Cambria" panose="02040503050406030204" charset="0"/>
                        <a:cs typeface="Cambria" panose="02040503050406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8D8D8"/>
                    </a:solidFill>
                  </a:tcPr>
                </a:tc>
                <a:tc>
                  <a:txBody>
                    <a:bodyPr/>
                    <a:lstStyle/>
                    <a:p>
                      <a:pPr indent="0" algn="ctr">
                        <a:buNone/>
                      </a:pPr>
                      <a:r>
                        <a:rPr lang="en-US" sz="1400" b="1">
                          <a:latin typeface="Cambria" panose="02040503050406030204" charset="0"/>
                          <a:cs typeface="Cambria" panose="02040503050406030204" charset="0"/>
                        </a:rPr>
                        <a:t>International</a:t>
                      </a:r>
                      <a:endParaRPr lang="en-US" sz="1400" b="1">
                        <a:latin typeface="Cambria" panose="02040503050406030204" charset="0"/>
                        <a:ea typeface="Cambria" panose="02040503050406030204" charset="0"/>
                        <a:cs typeface="Cambria" panose="02040503050406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8D8D8"/>
                    </a:solidFill>
                  </a:tcPr>
                </a:tc>
              </a:tr>
              <a:tr h="238125">
                <a:tc gridSpan="2">
                  <a:txBody>
                    <a:bodyPr/>
                    <a:lstStyle/>
                    <a:p>
                      <a:pPr indent="0" algn="ctr">
                        <a:buNone/>
                      </a:pPr>
                      <a:r>
                        <a:rPr lang="en-US" sz="1400" b="1">
                          <a:latin typeface="Cambria" panose="02040503050406030204" charset="0"/>
                          <a:cs typeface="Cambria" panose="02040503050406030204" charset="0"/>
                        </a:rPr>
                        <a:t>MEDIA AND TECHNOLOGY</a:t>
                      </a:r>
                      <a:endParaRPr lang="en-US" sz="1400" b="1">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37490">
                <a:tc gridSpan="2">
                  <a:txBody>
                    <a:bodyPr/>
                    <a:lstStyle/>
                    <a:p>
                      <a:pPr indent="0" algn="ctr">
                        <a:buNone/>
                      </a:pPr>
                      <a:r>
                        <a:rPr lang="en-US" sz="2000" b="1" dirty="0">
                          <a:latin typeface="Cambria" panose="02040503050406030204" charset="0"/>
                          <a:cs typeface="Cambria" panose="02040503050406030204" charset="0"/>
                        </a:rPr>
                        <a:t>News Update</a:t>
                      </a:r>
                      <a:endParaRPr lang="en-US" sz="2000" b="1" dirty="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588135">
                <a:tc>
                  <a:txBody>
                    <a:bodyPr/>
                    <a:lstStyle/>
                    <a:p>
                      <a:pPr indent="0" algn="ctr">
                        <a:buNone/>
                      </a:pPr>
                      <a:r>
                        <a:rPr lang="en-US" sz="1400" b="1">
                          <a:latin typeface="Cambria" panose="02040503050406030204" charset="0"/>
                          <a:cs typeface="Cambria" panose="02040503050406030204" charset="0"/>
                        </a:rPr>
                        <a:t>Study reveals internet can ruin family relationships(Philstar.com) - August 2, 2016 - 5:29pm </a:t>
                      </a:r>
                      <a:r>
                        <a:rPr lang="en-US" sz="1200" b="0">
                          <a:latin typeface="Calibri" panose="020F0502020204030204" charset="0"/>
                          <a:cs typeface="Calibri" panose="020F0502020204030204" charset="0"/>
                        </a:rPr>
                        <a:t>Researchers surveyed over 3,700 families in seven countries to know about how the internet is affecting their personal relationship with their children.One in four of the parents surveyed say that their kids now prefer to go online rather than talk to them, with one in three parents believing the internet isolates them from their children. All in all, a fifth of parents and children say that the internet can cause family tension.</a:t>
                      </a:r>
                      <a:r>
                        <a:rPr lang="en-US" sz="1400" b="1">
                          <a:latin typeface="Cambria" panose="02040503050406030204" charset="0"/>
                          <a:cs typeface="Cambria" panose="02040503050406030204" charset="0"/>
                        </a:rPr>
                        <a:t> </a:t>
                      </a:r>
                      <a:endParaRPr lang="en-US" sz="1400" b="1">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latin typeface="Calibri" panose="020F0502020204030204" charset="0"/>
                          <a:cs typeface="Calibri" panose="020F0502020204030204" charset="0"/>
                        </a:rPr>
                        <a:t>Digital media helps with parenting and brings families togetherTUE 06 FEB 2018</a:t>
                      </a:r>
                      <a:r>
                        <a:rPr lang="en-US" sz="1200" b="0">
                          <a:latin typeface="Calibri" panose="020F0502020204030204" charset="0"/>
                          <a:cs typeface="Calibri" panose="020F0502020204030204" charset="0"/>
                        </a:rPr>
                        <a:t>The Parenting for a Digital Future report, launched on Safer Internet Day 2018, disputes the popular anxiety that digital media destroys family life by separating family members.  Rather than displacing established ways of interacting, the report finds that digital media sits alongside them. </a:t>
                      </a:r>
                      <a:r>
                        <a:rPr lang="en-US" sz="1200" b="1">
                          <a:latin typeface="Calibri" panose="020F0502020204030204" charset="0"/>
                          <a:cs typeface="Calibri" panose="020F0502020204030204" charset="0"/>
                        </a:rPr>
                        <a:t> </a:t>
                      </a:r>
                      <a:r>
                        <a:rPr lang="en-US" sz="1400" b="0">
                          <a:latin typeface="Cambria" panose="02040503050406030204" charset="0"/>
                          <a:cs typeface="Cambria" panose="02040503050406030204" charset="0"/>
                        </a:rPr>
                        <a:t> </a:t>
                      </a:r>
                      <a:endParaRPr lang="en-US" sz="1400" b="0">
                        <a:latin typeface="Cambria" panose="02040503050406030204" charset="0"/>
                        <a:ea typeface="Calibri" panose="020F0502020204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7050">
                <a:tc>
                  <a:txBody>
                    <a:bodyPr/>
                    <a:lstStyle/>
                    <a:p>
                      <a:pPr indent="0">
                        <a:buNone/>
                      </a:pPr>
                      <a:r>
                        <a:rPr lang="en-US" sz="1200" b="1">
                          <a:latin typeface="Calibri" panose="020F0502020204030204" charset="0"/>
                          <a:cs typeface="Calibri" panose="020F0502020204030204" charset="0"/>
                        </a:rPr>
                        <a:t>Reference:</a:t>
                      </a:r>
                    </a:p>
                    <a:p>
                      <a:pPr indent="0">
                        <a:buNone/>
                      </a:pPr>
                      <a:r>
                        <a:rPr lang="en-US" sz="1200" b="0">
                          <a:latin typeface="Calibri" panose="020F0502020204030204" charset="0"/>
                          <a:cs typeface="Calibri" panose="020F0502020204030204" charset="0"/>
                        </a:rPr>
                        <a:t>Study reveals internet can ruin family relationships. (n.d.). Retrieved from </a:t>
                      </a:r>
                      <a:endParaRPr lang="en-US" sz="12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a:txBody>
                    <a:bodyPr/>
                    <a:lstStyle/>
                    <a:p>
                      <a:pPr indent="0">
                        <a:buNone/>
                      </a:pPr>
                      <a:r>
                        <a:rPr lang="en-US" sz="1200" b="1">
                          <a:latin typeface="Calibri" panose="020F0502020204030204" charset="0"/>
                          <a:cs typeface="Calibri" panose="020F0502020204030204" charset="0"/>
                        </a:rPr>
                        <a:t>Reference:</a:t>
                      </a:r>
                    </a:p>
                    <a:p>
                      <a:pPr indent="0">
                        <a:buNone/>
                      </a:pPr>
                      <a:r>
                        <a:rPr lang="en-US" sz="1200" b="0">
                          <a:latin typeface="Calibri" panose="020F0502020204030204" charset="0"/>
                          <a:cs typeface="Calibri" panose="020F0502020204030204" charset="0"/>
                        </a:rPr>
                        <a:t>London School of Economics. (2018, February 6). Digital media helps with parenting and brings families together. Retrieved October 12, 2019, from </a:t>
                      </a:r>
                      <a:endParaRPr lang="en-US" sz="12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r>
              <a:tr h="360045">
                <a:tc gridSpan="2">
                  <a:txBody>
                    <a:bodyPr/>
                    <a:lstStyle/>
                    <a:p>
                      <a:pPr indent="0" algn="ctr">
                        <a:buNone/>
                      </a:pPr>
                      <a:r>
                        <a:rPr lang="en-US" sz="2000" b="1" dirty="0">
                          <a:latin typeface="Cambria" panose="02040503050406030204" charset="0"/>
                          <a:cs typeface="Cambria" panose="02040503050406030204" charset="0"/>
                        </a:rPr>
                        <a:t>Research Findings</a:t>
                      </a:r>
                      <a:endParaRPr lang="en-US" sz="2000" b="1" dirty="0">
                        <a:latin typeface="Cambria" panose="02040503050406030204" charset="0"/>
                        <a:ea typeface="Cambria" panose="02040503050406030204" charset="0"/>
                        <a:cs typeface="Cambria" panose="02040503050406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72945">
                <a:tc>
                  <a:txBody>
                    <a:bodyPr/>
                    <a:lstStyle/>
                    <a:p>
                      <a:pPr indent="0" algn="ctr">
                        <a:buNone/>
                      </a:pPr>
                      <a:r>
                        <a:rPr lang="en-US" sz="1400" b="1">
                          <a:latin typeface="Cambria" panose="02040503050406030204" charset="0"/>
                          <a:cs typeface="Cambria" panose="02040503050406030204" charset="0"/>
                        </a:rPr>
                        <a:t>A Correlational Study on Social Media Involvement and Parental Relationship Among Students of Asia Pacific College Gelzalis Duque, Diosah Nina San Antonio, and Leonora Brazil Asia Pacific College, Magallanes, Makati City</a:t>
                      </a:r>
                      <a:r>
                        <a:rPr lang="en-US" sz="1400" b="0">
                          <a:latin typeface="Cambria" panose="02040503050406030204" charset="0"/>
                          <a:cs typeface="Cambria" panose="02040503050406030204" charset="0"/>
                        </a:rPr>
                        <a:t> Based on the findings, social media does not always bring harm to teenagers and to the people around them. Furthermore, this will be more convenient to them to maintain connection and contact to their parents when they are not around.</a:t>
                      </a: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Cambria" panose="02040503050406030204" charset="0"/>
                          <a:cs typeface="Cambria" panose="02040503050406030204" charset="0"/>
                        </a:rPr>
                        <a:t>Parental Perceptions of the Role of Media and Technology in their Young Children’s Lives Brigitte Vittrup, Sharla Snider, Katherine K Rose, and Jacqueline Rippy Texas Woman’s University, USA</a:t>
                      </a:r>
                      <a:r>
                        <a:rPr lang="en-US" sz="1400" b="0">
                          <a:latin typeface="Cambria" panose="02040503050406030204" charset="0"/>
                          <a:cs typeface="Cambria" panose="02040503050406030204" charset="0"/>
                        </a:rPr>
                        <a:t> One-third of the parents indicated that they would not allow their child to have a television in the bedroom, but another 56 percent had already granted this to their children. One-fifth of these children also had their own cell phone. Given the young age of these children, the amount of private access to media technologies may be worrisome.  </a:t>
                      </a: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88060">
                <a:tc>
                  <a:txBody>
                    <a:bodyPr/>
                    <a:lstStyle/>
                    <a:p>
                      <a:pPr indent="0">
                        <a:buNone/>
                      </a:pPr>
                      <a:r>
                        <a:rPr lang="en-US" sz="1400" b="0">
                          <a:latin typeface="Cambria" panose="02040503050406030204" charset="0"/>
                          <a:cs typeface="Cambria" panose="02040503050406030204" charset="0"/>
                        </a:rPr>
                        <a:t> </a:t>
                      </a:r>
                      <a:r>
                        <a:rPr lang="en-US" sz="1400" b="1">
                          <a:latin typeface="Cambria" panose="02040503050406030204" charset="0"/>
                          <a:cs typeface="Cambria" panose="02040503050406030204" charset="0"/>
                        </a:rPr>
                        <a:t>Reference:</a:t>
                      </a:r>
                      <a:r>
                        <a:rPr lang="en-US" sz="1400" b="0">
                          <a:latin typeface="Cambria" panose="02040503050406030204" charset="0"/>
                          <a:cs typeface="Cambria" panose="02040503050406030204" charset="0"/>
                        </a:rPr>
                        <a:t> A Correlational Study on Social Media Involvement and ... (n.d.). Retrieved October 12, 2019, from  </a:t>
                      </a: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8D8D8"/>
                    </a:solidFill>
                  </a:tcPr>
                </a:tc>
                <a:tc>
                  <a:txBody>
                    <a:bodyPr/>
                    <a:lstStyle/>
                    <a:p>
                      <a:pPr indent="0">
                        <a:buNone/>
                      </a:pPr>
                      <a:r>
                        <a:rPr lang="en-US" sz="1400" b="0">
                          <a:latin typeface="Cambria" panose="02040503050406030204" charset="0"/>
                          <a:cs typeface="Cambria" panose="02040503050406030204" charset="0"/>
                        </a:rPr>
                        <a:t> </a:t>
                      </a:r>
                      <a:r>
                        <a:rPr lang="en-US" sz="1400" b="1">
                          <a:latin typeface="Cambria" panose="02040503050406030204" charset="0"/>
                          <a:cs typeface="Cambria" panose="02040503050406030204" charset="0"/>
                        </a:rPr>
                        <a:t>Reference:</a:t>
                      </a:r>
                      <a:r>
                        <a:rPr lang="en-US" sz="1400" b="0">
                          <a:latin typeface="Cambria" panose="02040503050406030204" charset="0"/>
                          <a:cs typeface="Cambria" panose="02040503050406030204" charset="0"/>
                        </a:rPr>
                        <a:t> Vittrup, B., Snider, S., Rose, K. K., &amp; Rippy, J. (n.d.). Parental perceptions of the role of media and technology in their young children's lives - Brigitte Vittrup, Sharla Snider, Katherine K Rose, Jacqueline Rippy, 2016. Retrieved from </a:t>
                      </a: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8D8D8"/>
                    </a:solidFill>
                  </a:tcPr>
                </a:tc>
              </a:tr>
            </a:tbl>
          </a:graphicData>
        </a:graphic>
      </p:graphicFrame>
    </p:spTree>
    <p:extLst>
      <p:ext uri="{BB962C8B-B14F-4D97-AF65-F5344CB8AC3E}">
        <p14:creationId xmlns:p14="http://schemas.microsoft.com/office/powerpoint/2010/main" val="215542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0983" y="2265023"/>
            <a:ext cx="9538189" cy="1938992"/>
          </a:xfrm>
          <a:prstGeom prst="rect">
            <a:avLst/>
          </a:prstGeom>
          <a:solidFill>
            <a:schemeClr val="tx2"/>
          </a:solidFill>
        </p:spPr>
        <p:txBody>
          <a:bodyPr wrap="none">
            <a:spAutoFit/>
          </a:bodyPr>
          <a:lstStyle/>
          <a:p>
            <a:pPr algn="ctr"/>
            <a:r>
              <a:rPr lang="en-US" sz="60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CHURCH-MASS/SERVICE, </a:t>
            </a:r>
          </a:p>
          <a:p>
            <a:pPr algn="ctr"/>
            <a:r>
              <a:rPr lang="en-US" sz="60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BIBLE STUDY, ETC.</a:t>
            </a:r>
            <a:endParaRPr lang="en-PH" sz="60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Frame 2"/>
          <p:cNvSpPr/>
          <p:nvPr/>
        </p:nvSpPr>
        <p:spPr>
          <a:xfrm>
            <a:off x="873457" y="1651379"/>
            <a:ext cx="10413242" cy="3166281"/>
          </a:xfrm>
          <a:prstGeom prst="frame">
            <a:avLst>
              <a:gd name="adj1" fmla="val 431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4" name="Rectangle 3"/>
          <p:cNvSpPr/>
          <p:nvPr/>
        </p:nvSpPr>
        <p:spPr>
          <a:xfrm>
            <a:off x="2267338" y="4355041"/>
            <a:ext cx="7984878" cy="769441"/>
          </a:xfrm>
          <a:prstGeom prst="rect">
            <a:avLst/>
          </a:prstGeom>
          <a:solidFill>
            <a:schemeClr val="tx2"/>
          </a:solidFill>
        </p:spPr>
        <p:txBody>
          <a:bodyPr wrap="none">
            <a:spAutoFit/>
          </a:bodyPr>
          <a:lstStyle/>
          <a:p>
            <a:pPr algn="ctr"/>
            <a:r>
              <a:rPr lang="en-US" sz="44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CLAIRE ANTONETTE ACEDERA</a:t>
            </a:r>
            <a:endParaRPr lang="en-PH" sz="44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709314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379827" y="633046"/>
            <a:ext cx="11493304" cy="5711483"/>
          </a:xfrm>
          <a:prstGeom prst="frame">
            <a:avLst>
              <a:gd name="adj1" fmla="val 141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2" name="Rectangle 1"/>
          <p:cNvSpPr/>
          <p:nvPr/>
        </p:nvSpPr>
        <p:spPr>
          <a:xfrm>
            <a:off x="801858" y="295422"/>
            <a:ext cx="10649243"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latin typeface="Century Gothic" panose="020B0502020202020204" pitchFamily="34" charset="0"/>
              </a:rPr>
              <a:t>I. GAMPANIN NG SIMBAHAN SA PAMILYA</a:t>
            </a:r>
            <a:endParaRPr lang="en-PH" sz="4000" b="1" dirty="0">
              <a:effectLst>
                <a:outerShdw blurRad="38100" dist="38100" dir="2700000" algn="tl">
                  <a:srgbClr val="000000">
                    <a:alpha val="43137"/>
                  </a:srgbClr>
                </a:outerShdw>
              </a:effectLst>
              <a:latin typeface="Century Gothic" panose="020B0502020202020204" pitchFamily="34" charset="0"/>
            </a:endParaRPr>
          </a:p>
        </p:txBody>
      </p:sp>
      <p:sp>
        <p:nvSpPr>
          <p:cNvPr id="4" name="Rectangle 3"/>
          <p:cNvSpPr/>
          <p:nvPr/>
        </p:nvSpPr>
        <p:spPr>
          <a:xfrm>
            <a:off x="801858" y="1409042"/>
            <a:ext cx="4560277" cy="3954096"/>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n-US" sz="2000" dirty="0" err="1">
                <a:latin typeface="Century Gothic" panose="020B0502020202020204" pitchFamily="34" charset="0"/>
                <a:ea typeface="Calibri" panose="020F0502020204030204" pitchFamily="34" charset="0"/>
                <a:cs typeface="Times New Roman" panose="02020603050405020304" pitchFamily="18" charset="0"/>
              </a:rPr>
              <a:t>Ang</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simbahan</a:t>
            </a:r>
            <a:r>
              <a:rPr lang="en-US" sz="2000" dirty="0">
                <a:latin typeface="Century Gothic" panose="020B0502020202020204" pitchFamily="34" charset="0"/>
                <a:ea typeface="Calibri" panose="020F0502020204030204" pitchFamily="34" charset="0"/>
                <a:cs typeface="Times New Roman" panose="02020603050405020304" pitchFamily="18" charset="0"/>
              </a:rPr>
              <a:t> ay </a:t>
            </a:r>
            <a:r>
              <a:rPr lang="en-US" sz="2000" dirty="0" err="1">
                <a:latin typeface="Century Gothic" panose="020B0502020202020204" pitchFamily="34" charset="0"/>
                <a:ea typeface="Calibri" panose="020F0502020204030204" pitchFamily="34" charset="0"/>
                <a:cs typeface="Times New Roman" panose="02020603050405020304" pitchFamily="18" charset="0"/>
              </a:rPr>
              <a:t>naglalayong</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ipaalam</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sa</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tao</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ang</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katotohanan</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ng</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mga</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aral</a:t>
            </a:r>
            <a:r>
              <a:rPr lang="en-US" sz="2000" dirty="0">
                <a:latin typeface="Century Gothic" panose="020B0502020202020204" pitchFamily="34" charset="0"/>
                <a:ea typeface="Calibri" panose="020F0502020204030204" pitchFamily="34" charset="0"/>
                <a:cs typeface="Times New Roman" panose="02020603050405020304" pitchFamily="18" charset="0"/>
              </a:rPr>
              <a:t>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doktrina</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ukol</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sa</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Diyos</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endParaRPr lang="en-US" sz="2000" dirty="0" smtClean="0">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endParaRPr lang="en-PH" sz="20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2000" dirty="0" err="1">
                <a:latin typeface="Century Gothic" panose="020B0502020202020204" pitchFamily="34" charset="0"/>
                <a:ea typeface="Calibri" panose="020F0502020204030204" pitchFamily="34" charset="0"/>
                <a:cs typeface="Times New Roman" panose="02020603050405020304" pitchFamily="18" charset="0"/>
              </a:rPr>
              <a:t>Ang</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pamilya</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ang</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nagsisilbing</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gabay</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upang</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mapanatili</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ng</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pamilya</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ang</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pamumuhay</a:t>
            </a:r>
            <a:r>
              <a:rPr lang="en-US" sz="2000" dirty="0">
                <a:latin typeface="Century Gothic" panose="020B0502020202020204" pitchFamily="34" charset="0"/>
                <a:ea typeface="Calibri" panose="020F0502020204030204" pitchFamily="34" charset="0"/>
                <a:cs typeface="Times New Roman" panose="02020603050405020304" pitchFamily="18" charset="0"/>
              </a:rPr>
              <a:t>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pag-uugnayan</a:t>
            </a:r>
            <a:r>
              <a:rPr lang="en-US" sz="2000" dirty="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a:latin typeface="Century Gothic" panose="020B0502020202020204" pitchFamily="34" charset="0"/>
                <a:ea typeface="Calibri" panose="020F0502020204030204" pitchFamily="34" charset="0"/>
                <a:cs typeface="Times New Roman" panose="02020603050405020304" pitchFamily="18" charset="0"/>
              </a:rPr>
              <a:t>nang</a:t>
            </a:r>
            <a:r>
              <a:rPr lang="en-US" sz="2000" dirty="0">
                <a:latin typeface="Century Gothic" panose="020B0502020202020204" pitchFamily="34" charset="0"/>
                <a:ea typeface="Calibri" panose="020F0502020204030204" pitchFamily="34" charset="0"/>
                <a:cs typeface="Times New Roman" panose="02020603050405020304" pitchFamily="18" charset="0"/>
              </a:rPr>
              <a:t> may </a:t>
            </a:r>
            <a:r>
              <a:rPr lang="en-US" sz="2000" dirty="0" err="1">
                <a:latin typeface="Century Gothic" panose="020B0502020202020204" pitchFamily="34" charset="0"/>
                <a:ea typeface="Calibri" panose="020F0502020204030204" pitchFamily="34" charset="0"/>
                <a:cs typeface="Times New Roman" panose="02020603050405020304" pitchFamily="18" charset="0"/>
              </a:rPr>
              <a:t>pagmamahalan</a:t>
            </a:r>
            <a:r>
              <a:rPr lang="en-US" sz="2000" dirty="0">
                <a:latin typeface="Century Gothic" panose="020B0502020202020204" pitchFamily="34" charset="0"/>
                <a:ea typeface="Calibri" panose="020F0502020204030204" pitchFamily="34" charset="0"/>
                <a:cs typeface="Times New Roman" panose="02020603050405020304" pitchFamily="18" charset="0"/>
              </a:rPr>
              <a:t>.</a:t>
            </a:r>
          </a:p>
          <a:p>
            <a:pPr lvl="0" algn="just">
              <a:lnSpc>
                <a:spcPct val="115000"/>
              </a:lnSpc>
              <a:spcAft>
                <a:spcPts val="0"/>
              </a:spcAft>
            </a:pPr>
            <a:endParaRPr lang="en-PH" sz="20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362135" y="1409042"/>
            <a:ext cx="6049108" cy="4651851"/>
          </a:xfrm>
          <a:prstGeom prst="rect">
            <a:avLst/>
          </a:prstGeom>
        </p:spPr>
        <p:txBody>
          <a:bodyPr wrap="square">
            <a:spAutoFit/>
          </a:bodyPr>
          <a:lstStyle/>
          <a:p>
            <a:pPr marL="342900" lvl="0" indent="-342900" algn="just">
              <a:lnSpc>
                <a:spcPct val="115000"/>
              </a:lnSpc>
              <a:spcAft>
                <a:spcPts val="1000"/>
              </a:spcAft>
              <a:buFont typeface="Symbol" panose="05050102010706020507" pitchFamily="18" charset="2"/>
              <a:buChar char=""/>
            </a:pPr>
            <a:r>
              <a:rPr lang="en-US" dirty="0" err="1" smtClean="0">
                <a:latin typeface="Century Gothic" panose="020B0502020202020204" pitchFamily="34" charset="0"/>
                <a:ea typeface="Calibri" panose="020F0502020204030204" pitchFamily="34" charset="0"/>
                <a:cs typeface="Times New Roman" panose="02020603050405020304" pitchFamily="18" charset="0"/>
              </a:rPr>
              <a:t>Ang</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simbahan</a:t>
            </a:r>
            <a:r>
              <a:rPr lang="en-US" dirty="0" smtClean="0">
                <a:latin typeface="Century Gothic" panose="020B0502020202020204" pitchFamily="34" charset="0"/>
                <a:ea typeface="Calibri" panose="020F0502020204030204" pitchFamily="34" charset="0"/>
                <a:cs typeface="Times New Roman" panose="02020603050405020304" pitchFamily="18" charset="0"/>
              </a:rPr>
              <a:t> din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ang</a:t>
            </a:r>
            <a:r>
              <a:rPr lang="en-US" dirty="0" smtClean="0">
                <a:latin typeface="Century Gothic" panose="020B0502020202020204" pitchFamily="34" charset="0"/>
                <a:ea typeface="Calibri" panose="020F0502020204030204" pitchFamily="34" charset="0"/>
                <a:cs typeface="Times New Roman" panose="02020603050405020304" pitchFamily="18" charset="0"/>
              </a:rPr>
              <a:t> ay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isang</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maingat</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na</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tagapagbantay</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na</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tumutuligsa</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sa</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mga</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salik</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maaaring</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makasira</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sa</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pagsisilbihan</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ang</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pamilya</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ayon</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sa</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kaayusan</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na</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nais</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ng</a:t>
            </a:r>
            <a:r>
              <a:rPr lang="en-US" dirty="0" smtClean="0">
                <a:latin typeface="Century Gothic" panose="020B0502020202020204" pitchFamily="34" charset="0"/>
                <a:ea typeface="Calibri" panose="020F0502020204030204" pitchFamily="34" charset="0"/>
                <a:cs typeface="Times New Roman" panose="02020603050405020304" pitchFamily="18" charset="0"/>
              </a:rPr>
              <a:t> </a:t>
            </a:r>
            <a:r>
              <a:rPr lang="en-US" dirty="0" err="1" smtClean="0">
                <a:latin typeface="Century Gothic" panose="020B0502020202020204" pitchFamily="34" charset="0"/>
                <a:ea typeface="Calibri" panose="020F0502020204030204" pitchFamily="34" charset="0"/>
                <a:cs typeface="Times New Roman" panose="02020603050405020304" pitchFamily="18" charset="0"/>
              </a:rPr>
              <a:t>Diyos</a:t>
            </a:r>
            <a:r>
              <a:rPr lang="en-US" dirty="0" smtClean="0">
                <a:latin typeface="Century Gothic" panose="020B0502020202020204" pitchFamily="34" charset="0"/>
                <a:ea typeface="Calibri" panose="020F0502020204030204" pitchFamily="34" charset="0"/>
                <a:cs typeface="Times New Roman" panose="02020603050405020304" pitchFamily="18" charset="0"/>
              </a:rPr>
              <a:t>.</a:t>
            </a:r>
          </a:p>
          <a:p>
            <a:pPr marL="342900" indent="-342900" algn="just">
              <a:lnSpc>
                <a:spcPct val="115000"/>
              </a:lnSpc>
              <a:spcAft>
                <a:spcPts val="1000"/>
              </a:spcAft>
              <a:buFont typeface="Symbol" panose="05050102010706020507" pitchFamily="18" charset="2"/>
              <a:buChar char=""/>
            </a:pPr>
            <a:r>
              <a:rPr lang="en-US" dirty="0" err="1" smtClean="0">
                <a:latin typeface="Century Gothic" panose="020B0502020202020204" pitchFamily="34" charset="0"/>
              </a:rPr>
              <a:t>Ninanais</a:t>
            </a:r>
            <a:r>
              <a:rPr lang="en-US" dirty="0" smtClean="0">
                <a:latin typeface="Century Gothic" panose="020B0502020202020204" pitchFamily="34" charset="0"/>
              </a:rPr>
              <a:t> </a:t>
            </a:r>
            <a:r>
              <a:rPr lang="en-US" dirty="0" err="1" smtClean="0">
                <a:latin typeface="Century Gothic" panose="020B0502020202020204" pitchFamily="34" charset="0"/>
              </a:rPr>
              <a:t>ng</a:t>
            </a:r>
            <a:r>
              <a:rPr lang="en-US" dirty="0" smtClean="0">
                <a:latin typeface="Century Gothic" panose="020B0502020202020204" pitchFamily="34" charset="0"/>
              </a:rPr>
              <a:t> </a:t>
            </a:r>
            <a:r>
              <a:rPr lang="en-US" dirty="0" err="1" smtClean="0">
                <a:latin typeface="Century Gothic" panose="020B0502020202020204" pitchFamily="34" charset="0"/>
              </a:rPr>
              <a:t>anumang</a:t>
            </a:r>
            <a:r>
              <a:rPr lang="en-US" dirty="0" smtClean="0">
                <a:latin typeface="Century Gothic" panose="020B0502020202020204" pitchFamily="34" charset="0"/>
              </a:rPr>
              <a:t> </a:t>
            </a:r>
            <a:r>
              <a:rPr lang="en-US" dirty="0" err="1" smtClean="0">
                <a:latin typeface="Century Gothic" panose="020B0502020202020204" pitchFamily="34" charset="0"/>
              </a:rPr>
              <a:t>paniniwala</a:t>
            </a:r>
            <a:r>
              <a:rPr lang="en-US" dirty="0" smtClean="0">
                <a:latin typeface="Century Gothic" panose="020B0502020202020204" pitchFamily="34" charset="0"/>
              </a:rPr>
              <a:t> o </a:t>
            </a:r>
            <a:r>
              <a:rPr lang="en-US" dirty="0" err="1" smtClean="0">
                <a:latin typeface="Century Gothic" panose="020B0502020202020204" pitchFamily="34" charset="0"/>
              </a:rPr>
              <a:t>relihiyon</a:t>
            </a:r>
            <a:r>
              <a:rPr lang="en-US" dirty="0" smtClean="0">
                <a:latin typeface="Century Gothic" panose="020B0502020202020204" pitchFamily="34" charset="0"/>
              </a:rPr>
              <a:t> </a:t>
            </a:r>
            <a:r>
              <a:rPr lang="en-US" dirty="0" err="1" smtClean="0">
                <a:latin typeface="Century Gothic" panose="020B0502020202020204" pitchFamily="34" charset="0"/>
              </a:rPr>
              <a:t>na</a:t>
            </a:r>
            <a:r>
              <a:rPr lang="en-US" dirty="0" smtClean="0">
                <a:latin typeface="Century Gothic" panose="020B0502020202020204" pitchFamily="34" charset="0"/>
              </a:rPr>
              <a:t> </a:t>
            </a:r>
            <a:r>
              <a:rPr lang="en-US" dirty="0" err="1" smtClean="0">
                <a:latin typeface="Century Gothic" panose="020B0502020202020204" pitchFamily="34" charset="0"/>
              </a:rPr>
              <a:t>maikintal</a:t>
            </a:r>
            <a:r>
              <a:rPr lang="en-US" dirty="0" smtClean="0">
                <a:latin typeface="Century Gothic" panose="020B0502020202020204" pitchFamily="34" charset="0"/>
              </a:rPr>
              <a:t> </a:t>
            </a:r>
            <a:r>
              <a:rPr lang="en-US" dirty="0" err="1" smtClean="0">
                <a:latin typeface="Century Gothic" panose="020B0502020202020204" pitchFamily="34" charset="0"/>
              </a:rPr>
              <a:t>sa</a:t>
            </a:r>
            <a:r>
              <a:rPr lang="en-US" dirty="0" smtClean="0">
                <a:latin typeface="Century Gothic" panose="020B0502020202020204" pitchFamily="34" charset="0"/>
              </a:rPr>
              <a:t> </a:t>
            </a:r>
            <a:r>
              <a:rPr lang="en-US" dirty="0" err="1" smtClean="0">
                <a:latin typeface="Century Gothic" panose="020B0502020202020204" pitchFamily="34" charset="0"/>
              </a:rPr>
              <a:t>bawat</a:t>
            </a:r>
            <a:r>
              <a:rPr lang="en-US" dirty="0" smtClean="0">
                <a:latin typeface="Century Gothic" panose="020B0502020202020204" pitchFamily="34" charset="0"/>
              </a:rPr>
              <a:t> </a:t>
            </a:r>
            <a:r>
              <a:rPr lang="en-US" dirty="0" err="1" smtClean="0">
                <a:latin typeface="Century Gothic" panose="020B0502020202020204" pitchFamily="34" charset="0"/>
              </a:rPr>
              <a:t>pamilyang</a:t>
            </a:r>
            <a:r>
              <a:rPr lang="en-US" dirty="0" smtClean="0">
                <a:latin typeface="Century Gothic" panose="020B0502020202020204" pitchFamily="34" charset="0"/>
              </a:rPr>
              <a:t> </a:t>
            </a:r>
            <a:r>
              <a:rPr lang="en-US" dirty="0" err="1" smtClean="0">
                <a:latin typeface="Century Gothic" panose="020B0502020202020204" pitchFamily="34" charset="0"/>
              </a:rPr>
              <a:t>kasapi</a:t>
            </a:r>
            <a:r>
              <a:rPr lang="en-US" dirty="0" smtClean="0">
                <a:latin typeface="Century Gothic" panose="020B0502020202020204" pitchFamily="34" charset="0"/>
              </a:rPr>
              <a:t> </a:t>
            </a:r>
            <a:r>
              <a:rPr lang="en-US" dirty="0" err="1" smtClean="0">
                <a:latin typeface="Century Gothic" panose="020B0502020202020204" pitchFamily="34" charset="0"/>
              </a:rPr>
              <a:t>nila</a:t>
            </a:r>
            <a:r>
              <a:rPr lang="en-US" dirty="0" smtClean="0">
                <a:latin typeface="Century Gothic" panose="020B0502020202020204" pitchFamily="34" charset="0"/>
              </a:rPr>
              <a:t> </a:t>
            </a:r>
            <a:r>
              <a:rPr lang="en-US" dirty="0" err="1" smtClean="0">
                <a:latin typeface="Century Gothic" panose="020B0502020202020204" pitchFamily="34" charset="0"/>
              </a:rPr>
              <a:t>ang</a:t>
            </a:r>
            <a:r>
              <a:rPr lang="en-US" dirty="0" smtClean="0">
                <a:latin typeface="Century Gothic" panose="020B0502020202020204" pitchFamily="34" charset="0"/>
              </a:rPr>
              <a:t> </a:t>
            </a:r>
            <a:r>
              <a:rPr lang="en-US" dirty="0" err="1" smtClean="0">
                <a:latin typeface="Century Gothic" panose="020B0502020202020204" pitchFamily="34" charset="0"/>
              </a:rPr>
              <a:t>mga</a:t>
            </a:r>
            <a:r>
              <a:rPr lang="en-US" dirty="0" smtClean="0">
                <a:latin typeface="Century Gothic" panose="020B0502020202020204" pitchFamily="34" charset="0"/>
              </a:rPr>
              <a:t> </a:t>
            </a:r>
            <a:r>
              <a:rPr lang="en-US" dirty="0" err="1" smtClean="0">
                <a:latin typeface="Century Gothic" panose="020B0502020202020204" pitchFamily="34" charset="0"/>
              </a:rPr>
              <a:t>sumusunod</a:t>
            </a:r>
            <a:r>
              <a:rPr lang="en-US" dirty="0" smtClean="0">
                <a:latin typeface="Century Gothic" panose="020B0502020202020204" pitchFamily="34" charset="0"/>
              </a:rPr>
              <a:t>: </a:t>
            </a:r>
            <a:r>
              <a:rPr lang="en-US" b="1" dirty="0" err="1" smtClean="0">
                <a:latin typeface="Century Gothic" panose="020B0502020202020204" pitchFamily="34" charset="0"/>
              </a:rPr>
              <a:t>matibay</a:t>
            </a:r>
            <a:r>
              <a:rPr lang="en-US" b="1" dirty="0" smtClean="0">
                <a:latin typeface="Century Gothic" panose="020B0502020202020204" pitchFamily="34" charset="0"/>
              </a:rPr>
              <a:t> at </a:t>
            </a:r>
            <a:r>
              <a:rPr lang="en-US" b="1" dirty="0" err="1" smtClean="0">
                <a:latin typeface="Century Gothic" panose="020B0502020202020204" pitchFamily="34" charset="0"/>
              </a:rPr>
              <a:t>tapat</a:t>
            </a:r>
            <a:r>
              <a:rPr lang="en-US" b="1" dirty="0" smtClean="0">
                <a:latin typeface="Century Gothic" panose="020B0502020202020204" pitchFamily="34" charset="0"/>
              </a:rPr>
              <a:t> </a:t>
            </a:r>
            <a:r>
              <a:rPr lang="en-US" b="1" dirty="0" err="1" smtClean="0">
                <a:latin typeface="Century Gothic" panose="020B0502020202020204" pitchFamily="34" charset="0"/>
              </a:rPr>
              <a:t>na</a:t>
            </a:r>
            <a:r>
              <a:rPr lang="en-US" b="1" dirty="0" smtClean="0">
                <a:latin typeface="Century Gothic" panose="020B0502020202020204" pitchFamily="34" charset="0"/>
              </a:rPr>
              <a:t> </a:t>
            </a:r>
            <a:r>
              <a:rPr lang="en-US" b="1" dirty="0" err="1" smtClean="0">
                <a:latin typeface="Century Gothic" panose="020B0502020202020204" pitchFamily="34" charset="0"/>
              </a:rPr>
              <a:t>pagsasama</a:t>
            </a:r>
            <a:r>
              <a:rPr lang="en-US" b="1" dirty="0" smtClean="0">
                <a:latin typeface="Century Gothic" panose="020B0502020202020204" pitchFamily="34" charset="0"/>
              </a:rPr>
              <a:t> </a:t>
            </a:r>
            <a:r>
              <a:rPr lang="en-US" b="1" dirty="0" err="1" smtClean="0">
                <a:latin typeface="Century Gothic" panose="020B0502020202020204" pitchFamily="34" charset="0"/>
              </a:rPr>
              <a:t>ng</a:t>
            </a:r>
            <a:r>
              <a:rPr lang="en-US" b="1" dirty="0" smtClean="0">
                <a:latin typeface="Century Gothic" panose="020B0502020202020204" pitchFamily="34" charset="0"/>
              </a:rPr>
              <a:t> mag-</a:t>
            </a:r>
            <a:r>
              <a:rPr lang="en-US" b="1" dirty="0" err="1" smtClean="0">
                <a:latin typeface="Century Gothic" panose="020B0502020202020204" pitchFamily="34" charset="0"/>
              </a:rPr>
              <a:t>asawa</a:t>
            </a:r>
            <a:r>
              <a:rPr lang="en-US" b="1" dirty="0" smtClean="0">
                <a:latin typeface="Century Gothic" panose="020B0502020202020204" pitchFamily="34" charset="0"/>
              </a:rPr>
              <a:t>, </a:t>
            </a:r>
            <a:r>
              <a:rPr lang="en-US" b="1" dirty="0" err="1" smtClean="0">
                <a:latin typeface="Century Gothic" panose="020B0502020202020204" pitchFamily="34" charset="0"/>
              </a:rPr>
              <a:t>mapanagutang</a:t>
            </a:r>
            <a:r>
              <a:rPr lang="en-US" b="1" dirty="0" smtClean="0">
                <a:latin typeface="Century Gothic" panose="020B0502020202020204" pitchFamily="34" charset="0"/>
              </a:rPr>
              <a:t> </a:t>
            </a:r>
            <a:r>
              <a:rPr lang="en-US" b="1" dirty="0" err="1" smtClean="0">
                <a:latin typeface="Century Gothic" panose="020B0502020202020204" pitchFamily="34" charset="0"/>
              </a:rPr>
              <a:t>pagmamagulang</a:t>
            </a:r>
            <a:r>
              <a:rPr lang="en-US" b="1" dirty="0" smtClean="0">
                <a:latin typeface="Century Gothic" panose="020B0502020202020204" pitchFamily="34" charset="0"/>
              </a:rPr>
              <a:t>, </a:t>
            </a:r>
            <a:r>
              <a:rPr lang="en-US" b="1" dirty="0" err="1" smtClean="0">
                <a:latin typeface="Century Gothic" panose="020B0502020202020204" pitchFamily="34" charset="0"/>
              </a:rPr>
              <a:t>pagkakaisa</a:t>
            </a:r>
            <a:r>
              <a:rPr lang="en-US" b="1" dirty="0" smtClean="0">
                <a:latin typeface="Century Gothic" panose="020B0502020202020204" pitchFamily="34" charset="0"/>
              </a:rPr>
              <a:t> at </a:t>
            </a:r>
            <a:r>
              <a:rPr lang="en-US" b="1" dirty="0" err="1" smtClean="0">
                <a:latin typeface="Century Gothic" panose="020B0502020202020204" pitchFamily="34" charset="0"/>
              </a:rPr>
              <a:t>pagmamahalan</a:t>
            </a:r>
            <a:r>
              <a:rPr lang="en-US" b="1" dirty="0" smtClean="0">
                <a:latin typeface="Century Gothic" panose="020B0502020202020204" pitchFamily="34" charset="0"/>
              </a:rPr>
              <a:t> </a:t>
            </a:r>
            <a:r>
              <a:rPr lang="en-US" b="1" dirty="0" err="1" smtClean="0">
                <a:latin typeface="Century Gothic" panose="020B0502020202020204" pitchFamily="34" charset="0"/>
              </a:rPr>
              <a:t>bilang</a:t>
            </a:r>
            <a:r>
              <a:rPr lang="en-US" b="1" dirty="0" smtClean="0">
                <a:latin typeface="Century Gothic" panose="020B0502020202020204" pitchFamily="34" charset="0"/>
              </a:rPr>
              <a:t> </a:t>
            </a:r>
            <a:r>
              <a:rPr lang="en-US" b="1" dirty="0" err="1" smtClean="0">
                <a:latin typeface="Century Gothic" panose="020B0502020202020204" pitchFamily="34" charset="0"/>
              </a:rPr>
              <a:t>tanda</a:t>
            </a:r>
            <a:r>
              <a:rPr lang="en-US" b="1" dirty="0" smtClean="0">
                <a:latin typeface="Century Gothic" panose="020B0502020202020204" pitchFamily="34" charset="0"/>
              </a:rPr>
              <a:t> </a:t>
            </a:r>
            <a:r>
              <a:rPr lang="en-US" b="1" dirty="0" err="1" smtClean="0">
                <a:latin typeface="Century Gothic" panose="020B0502020202020204" pitchFamily="34" charset="0"/>
              </a:rPr>
              <a:t>ng</a:t>
            </a:r>
            <a:r>
              <a:rPr lang="en-US" b="1" dirty="0" smtClean="0">
                <a:latin typeface="Century Gothic" panose="020B0502020202020204" pitchFamily="34" charset="0"/>
              </a:rPr>
              <a:t> </a:t>
            </a:r>
            <a:r>
              <a:rPr lang="en-US" b="1" dirty="0" err="1" smtClean="0">
                <a:latin typeface="Century Gothic" panose="020B0502020202020204" pitchFamily="34" charset="0"/>
              </a:rPr>
              <a:t>magandang</a:t>
            </a:r>
            <a:r>
              <a:rPr lang="en-US" b="1" dirty="0" smtClean="0">
                <a:latin typeface="Century Gothic" panose="020B0502020202020204" pitchFamily="34" charset="0"/>
              </a:rPr>
              <a:t> </a:t>
            </a:r>
            <a:r>
              <a:rPr lang="en-US" b="1" dirty="0" err="1" smtClean="0">
                <a:latin typeface="Century Gothic" panose="020B0502020202020204" pitchFamily="34" charset="0"/>
              </a:rPr>
              <a:t>ugnayang</a:t>
            </a:r>
            <a:r>
              <a:rPr lang="en-US" b="1" dirty="0" smtClean="0">
                <a:latin typeface="Century Gothic" panose="020B0502020202020204" pitchFamily="34" charset="0"/>
              </a:rPr>
              <a:t> </a:t>
            </a:r>
            <a:r>
              <a:rPr lang="en-US" b="1" dirty="0" err="1" smtClean="0">
                <a:latin typeface="Century Gothic" panose="020B0502020202020204" pitchFamily="34" charset="0"/>
              </a:rPr>
              <a:t>miyembro</a:t>
            </a:r>
            <a:r>
              <a:rPr lang="en-US" b="1" dirty="0" smtClean="0">
                <a:latin typeface="Century Gothic" panose="020B0502020202020204" pitchFamily="34" charset="0"/>
              </a:rPr>
              <a:t> </a:t>
            </a:r>
            <a:r>
              <a:rPr lang="en-US" b="1" dirty="0" err="1" smtClean="0">
                <a:latin typeface="Century Gothic" panose="020B0502020202020204" pitchFamily="34" charset="0"/>
              </a:rPr>
              <a:t>ng</a:t>
            </a:r>
            <a:r>
              <a:rPr lang="en-US" b="1" dirty="0" smtClean="0">
                <a:latin typeface="Century Gothic" panose="020B0502020202020204" pitchFamily="34" charset="0"/>
              </a:rPr>
              <a:t> </a:t>
            </a:r>
            <a:r>
              <a:rPr lang="en-US" b="1" dirty="0" err="1" smtClean="0">
                <a:latin typeface="Century Gothic" panose="020B0502020202020204" pitchFamily="34" charset="0"/>
              </a:rPr>
              <a:t>pamilya</a:t>
            </a:r>
            <a:r>
              <a:rPr lang="en-US" b="1" dirty="0" smtClean="0">
                <a:latin typeface="Century Gothic" panose="020B0502020202020204" pitchFamily="34" charset="0"/>
              </a:rPr>
              <a:t>, </a:t>
            </a:r>
            <a:r>
              <a:rPr lang="en-US" b="1" dirty="0" err="1" smtClean="0">
                <a:latin typeface="Century Gothic" panose="020B0502020202020204" pitchFamily="34" charset="0"/>
              </a:rPr>
              <a:t>pagtuturo</a:t>
            </a:r>
            <a:r>
              <a:rPr lang="en-US" b="1" dirty="0" smtClean="0">
                <a:latin typeface="Century Gothic" panose="020B0502020202020204" pitchFamily="34" charset="0"/>
              </a:rPr>
              <a:t> </a:t>
            </a:r>
            <a:r>
              <a:rPr lang="en-US" b="1" dirty="0" err="1" smtClean="0">
                <a:latin typeface="Century Gothic" panose="020B0502020202020204" pitchFamily="34" charset="0"/>
              </a:rPr>
              <a:t>ng</a:t>
            </a:r>
            <a:r>
              <a:rPr lang="en-US" b="1" dirty="0" smtClean="0">
                <a:latin typeface="Century Gothic" panose="020B0502020202020204" pitchFamily="34" charset="0"/>
              </a:rPr>
              <a:t> </a:t>
            </a:r>
            <a:r>
              <a:rPr lang="en-US" b="1" dirty="0" err="1" smtClean="0">
                <a:latin typeface="Century Gothic" panose="020B0502020202020204" pitchFamily="34" charset="0"/>
              </a:rPr>
              <a:t>mga</a:t>
            </a:r>
            <a:r>
              <a:rPr lang="en-US" b="1" dirty="0" smtClean="0">
                <a:latin typeface="Century Gothic" panose="020B0502020202020204" pitchFamily="34" charset="0"/>
              </a:rPr>
              <a:t> </a:t>
            </a:r>
            <a:r>
              <a:rPr lang="en-US" b="1" dirty="0" err="1" smtClean="0">
                <a:latin typeface="Century Gothic" panose="020B0502020202020204" pitchFamily="34" charset="0"/>
              </a:rPr>
              <a:t>pagpapahalaga</a:t>
            </a:r>
            <a:r>
              <a:rPr lang="en-US" b="1" dirty="0" smtClean="0">
                <a:latin typeface="Century Gothic" panose="020B0502020202020204" pitchFamily="34" charset="0"/>
              </a:rPr>
              <a:t> </a:t>
            </a:r>
            <a:r>
              <a:rPr lang="en-US" b="1" dirty="0" err="1" smtClean="0">
                <a:latin typeface="Century Gothic" panose="020B0502020202020204" pitchFamily="34" charset="0"/>
              </a:rPr>
              <a:t>tungo</a:t>
            </a:r>
            <a:r>
              <a:rPr lang="en-US" b="1" dirty="0" smtClean="0">
                <a:latin typeface="Century Gothic" panose="020B0502020202020204" pitchFamily="34" charset="0"/>
              </a:rPr>
              <a:t> </a:t>
            </a:r>
            <a:r>
              <a:rPr lang="en-US" b="1" dirty="0" err="1" smtClean="0">
                <a:latin typeface="Century Gothic" panose="020B0502020202020204" pitchFamily="34" charset="0"/>
              </a:rPr>
              <a:t>sa</a:t>
            </a:r>
            <a:r>
              <a:rPr lang="en-US" b="1" dirty="0" smtClean="0">
                <a:latin typeface="Century Gothic" panose="020B0502020202020204" pitchFamily="34" charset="0"/>
              </a:rPr>
              <a:t> </a:t>
            </a:r>
            <a:r>
              <a:rPr lang="en-US" b="1" dirty="0" err="1" smtClean="0">
                <a:latin typeface="Century Gothic" panose="020B0502020202020204" pitchFamily="34" charset="0"/>
              </a:rPr>
              <a:t>kabutihan</a:t>
            </a:r>
            <a:r>
              <a:rPr lang="en-US" b="1" dirty="0" smtClean="0">
                <a:latin typeface="Century Gothic" panose="020B0502020202020204" pitchFamily="34" charset="0"/>
              </a:rPr>
              <a:t> at </a:t>
            </a:r>
            <a:r>
              <a:rPr lang="en-US" b="1" dirty="0" err="1" smtClean="0">
                <a:latin typeface="Century Gothic" panose="020B0502020202020204" pitchFamily="34" charset="0"/>
              </a:rPr>
              <a:t>pagpapanatili</a:t>
            </a:r>
            <a:r>
              <a:rPr lang="en-US" b="1" dirty="0" smtClean="0">
                <a:latin typeface="Century Gothic" panose="020B0502020202020204" pitchFamily="34" charset="0"/>
              </a:rPr>
              <a:t> </a:t>
            </a:r>
            <a:r>
              <a:rPr lang="en-US" b="1" dirty="0" err="1" smtClean="0">
                <a:latin typeface="Century Gothic" panose="020B0502020202020204" pitchFamily="34" charset="0"/>
              </a:rPr>
              <a:t>sa</a:t>
            </a:r>
            <a:r>
              <a:rPr lang="en-US" b="1" dirty="0" smtClean="0">
                <a:latin typeface="Century Gothic" panose="020B0502020202020204" pitchFamily="34" charset="0"/>
              </a:rPr>
              <a:t> </a:t>
            </a:r>
            <a:r>
              <a:rPr lang="en-US" b="1" dirty="0" err="1" smtClean="0">
                <a:latin typeface="Century Gothic" panose="020B0502020202020204" pitchFamily="34" charset="0"/>
              </a:rPr>
              <a:t>dignidad</a:t>
            </a:r>
            <a:r>
              <a:rPr lang="en-US" b="1" dirty="0" smtClean="0">
                <a:latin typeface="Century Gothic" panose="020B0502020202020204" pitchFamily="34" charset="0"/>
              </a:rPr>
              <a:t> at </a:t>
            </a:r>
            <a:r>
              <a:rPr lang="en-US" b="1" dirty="0" err="1" smtClean="0">
                <a:latin typeface="Century Gothic" panose="020B0502020202020204" pitchFamily="34" charset="0"/>
              </a:rPr>
              <a:t>kapakanan</a:t>
            </a:r>
            <a:r>
              <a:rPr lang="en-US" b="1" dirty="0" smtClean="0">
                <a:latin typeface="Century Gothic" panose="020B0502020202020204" pitchFamily="34" charset="0"/>
              </a:rPr>
              <a:t> </a:t>
            </a:r>
            <a:r>
              <a:rPr lang="en-US" b="1" dirty="0" err="1" smtClean="0">
                <a:latin typeface="Century Gothic" panose="020B0502020202020204" pitchFamily="34" charset="0"/>
              </a:rPr>
              <a:t>ng</a:t>
            </a:r>
            <a:r>
              <a:rPr lang="en-US" b="1" dirty="0" smtClean="0">
                <a:latin typeface="Century Gothic" panose="020B0502020202020204" pitchFamily="34" charset="0"/>
              </a:rPr>
              <a:t> </a:t>
            </a:r>
            <a:r>
              <a:rPr lang="en-US" b="1" dirty="0" err="1" smtClean="0">
                <a:latin typeface="Century Gothic" panose="020B0502020202020204" pitchFamily="34" charset="0"/>
              </a:rPr>
              <a:t>pamilya</a:t>
            </a:r>
            <a:r>
              <a:rPr lang="en-US" b="1" dirty="0" smtClean="0">
                <a:latin typeface="Century Gothic" panose="020B0502020202020204" pitchFamily="34" charset="0"/>
              </a:rPr>
              <a:t>.</a:t>
            </a:r>
            <a:endParaRPr lang="en-PH" b="1" dirty="0">
              <a:latin typeface="Century Gothic" panose="020B0502020202020204" pitchFamily="34" charset="0"/>
            </a:endParaRPr>
          </a:p>
        </p:txBody>
      </p:sp>
    </p:spTree>
    <p:extLst>
      <p:ext uri="{BB962C8B-B14F-4D97-AF65-F5344CB8AC3E}">
        <p14:creationId xmlns:p14="http://schemas.microsoft.com/office/powerpoint/2010/main" val="3650730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379827" y="633046"/>
            <a:ext cx="11493304" cy="5711483"/>
          </a:xfrm>
          <a:prstGeom prst="frame">
            <a:avLst>
              <a:gd name="adj1" fmla="val 141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2" name="Rectangle 1"/>
          <p:cNvSpPr/>
          <p:nvPr/>
        </p:nvSpPr>
        <p:spPr>
          <a:xfrm>
            <a:off x="801858" y="295422"/>
            <a:ext cx="10649243"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latin typeface="Century Gothic" panose="020B0502020202020204" pitchFamily="34" charset="0"/>
              </a:rPr>
              <a:t>GAWAIN O AKTIBIDADES NG SIMBAHAN</a:t>
            </a:r>
            <a:endParaRPr lang="en-PH" sz="4000" b="1" dirty="0">
              <a:effectLst>
                <a:outerShdw blurRad="38100" dist="38100" dir="2700000" algn="tl">
                  <a:srgbClr val="000000">
                    <a:alpha val="43137"/>
                  </a:srgbClr>
                </a:outerShdw>
              </a:effectLst>
              <a:latin typeface="Century Gothic" panose="020B0502020202020204" pitchFamily="34" charset="0"/>
            </a:endParaRPr>
          </a:p>
        </p:txBody>
      </p:sp>
      <p:sp>
        <p:nvSpPr>
          <p:cNvPr id="6" name="Rectangle 5"/>
          <p:cNvSpPr/>
          <p:nvPr/>
        </p:nvSpPr>
        <p:spPr>
          <a:xfrm>
            <a:off x="900331" y="2058139"/>
            <a:ext cx="10452295" cy="2861296"/>
          </a:xfrm>
          <a:prstGeom prst="rect">
            <a:avLst/>
          </a:prstGeom>
        </p:spPr>
        <p:txBody>
          <a:bodyPr wrap="square">
            <a:spAutoFit/>
          </a:bodyPr>
          <a:lstStyle/>
          <a:p>
            <a:pPr marL="342900" lvl="0" indent="-342900" algn="just">
              <a:lnSpc>
                <a:spcPct val="115000"/>
              </a:lnSpc>
              <a:spcAft>
                <a:spcPts val="1000"/>
              </a:spcAft>
              <a:buFont typeface="+mj-lt"/>
              <a:buAutoNum type="arabicPeriod"/>
            </a:pPr>
            <a:r>
              <a:rPr lang="en-US" sz="2400" b="1" dirty="0" err="1">
                <a:latin typeface="Century Gothic" panose="020B0502020202020204" pitchFamily="34" charset="0"/>
                <a:ea typeface="Calibri" panose="020F0502020204030204" pitchFamily="34" charset="0"/>
                <a:cs typeface="Times New Roman" panose="02020603050405020304" pitchFamily="18" charset="0"/>
              </a:rPr>
              <a:t>Katoliko</a:t>
            </a:r>
            <a:endParaRPr lang="en-PH" sz="2000" dirty="0">
              <a:latin typeface="Century Gothic" panose="020B0502020202020204" pitchFamily="34" charset="0"/>
              <a:ea typeface="Calibri" panose="020F0502020204030204" pitchFamily="34" charset="0"/>
              <a:cs typeface="Times New Roman" panose="02020603050405020304" pitchFamily="18" charset="0"/>
            </a:endParaRPr>
          </a:p>
          <a:p>
            <a:pPr lvl="0" algn="just"/>
            <a:r>
              <a:rPr lang="en-US" sz="2400" b="1" i="1" dirty="0">
                <a:latin typeface="Century Gothic" panose="020B0502020202020204" pitchFamily="34" charset="0"/>
                <a:ea typeface="Calibri" panose="020F0502020204030204" pitchFamily="34" charset="0"/>
              </a:rPr>
              <a:t>Couple of Christ at Marriage Encounter</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samahan</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na</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parehong</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naglalayong</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mapagtibay</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ang</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samahan</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ng</a:t>
            </a:r>
            <a:r>
              <a:rPr lang="en-US" sz="2400" dirty="0">
                <a:latin typeface="Century Gothic" panose="020B0502020202020204" pitchFamily="34" charset="0"/>
                <a:ea typeface="Calibri" panose="020F0502020204030204" pitchFamily="34" charset="0"/>
              </a:rPr>
              <a:t> mag-</a:t>
            </a:r>
            <a:r>
              <a:rPr lang="en-US" sz="2400" dirty="0" err="1">
                <a:latin typeface="Century Gothic" panose="020B0502020202020204" pitchFamily="34" charset="0"/>
                <a:ea typeface="Calibri" panose="020F0502020204030204" pitchFamily="34" charset="0"/>
              </a:rPr>
              <a:t>asawa</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Ang</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samahang</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ito</a:t>
            </a:r>
            <a:r>
              <a:rPr lang="en-US" sz="2400" dirty="0">
                <a:latin typeface="Century Gothic" panose="020B0502020202020204" pitchFamily="34" charset="0"/>
                <a:ea typeface="Calibri" panose="020F0502020204030204" pitchFamily="34" charset="0"/>
              </a:rPr>
              <a:t> ay </a:t>
            </a:r>
            <a:r>
              <a:rPr lang="en-US" sz="2400" dirty="0" err="1">
                <a:latin typeface="Century Gothic" panose="020B0502020202020204" pitchFamily="34" charset="0"/>
                <a:ea typeface="Calibri" panose="020F0502020204030204" pitchFamily="34" charset="0"/>
              </a:rPr>
              <a:t>matatagpuan</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sa</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parokya</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ng</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simbahan</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upang</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makatugon</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sa</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pangangailangang</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ispiritwal</a:t>
            </a:r>
            <a:r>
              <a:rPr lang="en-US" sz="2400" dirty="0">
                <a:latin typeface="Century Gothic" panose="020B0502020202020204" pitchFamily="34" charset="0"/>
                <a:ea typeface="Calibri" panose="020F0502020204030204" pitchFamily="34" charset="0"/>
              </a:rPr>
              <a:t> at moral </a:t>
            </a:r>
            <a:r>
              <a:rPr lang="en-US" sz="2400" dirty="0" err="1">
                <a:latin typeface="Century Gothic" panose="020B0502020202020204" pitchFamily="34" charset="0"/>
                <a:ea typeface="Calibri" panose="020F0502020204030204" pitchFamily="34" charset="0"/>
              </a:rPr>
              <a:t>ng</a:t>
            </a:r>
            <a:r>
              <a:rPr lang="en-US" sz="2400" dirty="0">
                <a:latin typeface="Century Gothic" panose="020B0502020202020204" pitchFamily="34" charset="0"/>
                <a:ea typeface="Calibri" panose="020F0502020204030204" pitchFamily="34" charset="0"/>
              </a:rPr>
              <a:t> mag-</a:t>
            </a:r>
            <a:r>
              <a:rPr lang="en-US" sz="2400" dirty="0" err="1">
                <a:latin typeface="Century Gothic" panose="020B0502020202020204" pitchFamily="34" charset="0"/>
                <a:ea typeface="Calibri" panose="020F0502020204030204" pitchFamily="34" charset="0"/>
              </a:rPr>
              <a:t>asawa</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Sama-samang</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pinagninilayan</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ng</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mga</a:t>
            </a:r>
            <a:r>
              <a:rPr lang="en-US" sz="2400" dirty="0">
                <a:latin typeface="Century Gothic" panose="020B0502020202020204" pitchFamily="34" charset="0"/>
                <a:ea typeface="Calibri" panose="020F0502020204030204" pitchFamily="34" charset="0"/>
              </a:rPr>
              <a:t> mag-</a:t>
            </a:r>
            <a:r>
              <a:rPr lang="en-US" sz="2400" dirty="0" err="1">
                <a:latin typeface="Century Gothic" panose="020B0502020202020204" pitchFamily="34" charset="0"/>
                <a:ea typeface="Calibri" panose="020F0502020204030204" pitchFamily="34" charset="0"/>
              </a:rPr>
              <a:t>asawang</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kasapi</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ang</a:t>
            </a:r>
            <a:r>
              <a:rPr lang="en-US" sz="2400" dirty="0">
                <a:latin typeface="Century Gothic" panose="020B0502020202020204" pitchFamily="34" charset="0"/>
                <a:ea typeface="Calibri" panose="020F0502020204030204" pitchFamily="34" charset="0"/>
              </a:rPr>
              <a:t> </a:t>
            </a:r>
            <a:r>
              <a:rPr lang="en-US" sz="2400" dirty="0" err="1">
                <a:latin typeface="Century Gothic" panose="020B0502020202020204" pitchFamily="34" charset="0"/>
                <a:ea typeface="Calibri" panose="020F0502020204030204" pitchFamily="34" charset="0"/>
              </a:rPr>
              <a:t>mga</a:t>
            </a:r>
            <a:r>
              <a:rPr lang="en-US" sz="2400" dirty="0">
                <a:latin typeface="Century Gothic" panose="020B0502020202020204" pitchFamily="34" charset="0"/>
                <a:ea typeface="Calibri" panose="020F0502020204030204" pitchFamily="34" charset="0"/>
              </a:rPr>
              <a:t> </a:t>
            </a:r>
            <a:r>
              <a:rPr lang="en-US" sz="2400" dirty="0" err="1" smtClean="0">
                <a:latin typeface="Century Gothic" panose="020B0502020202020204" pitchFamily="34" charset="0"/>
              </a:rPr>
              <a:t>salita</a:t>
            </a:r>
            <a:r>
              <a:rPr lang="en-US" sz="2400" dirty="0" smtClean="0">
                <a:latin typeface="Century Gothic" panose="020B0502020202020204" pitchFamily="34" charset="0"/>
              </a:rPr>
              <a:t> </a:t>
            </a:r>
            <a:r>
              <a:rPr lang="en-US" sz="2400" dirty="0" err="1" smtClean="0">
                <a:latin typeface="Century Gothic" panose="020B0502020202020204" pitchFamily="34" charset="0"/>
              </a:rPr>
              <a:t>ng</a:t>
            </a:r>
            <a:r>
              <a:rPr lang="en-US" sz="2400" dirty="0" smtClean="0">
                <a:latin typeface="Century Gothic" panose="020B0502020202020204" pitchFamily="34" charset="0"/>
              </a:rPr>
              <a:t> </a:t>
            </a:r>
            <a:r>
              <a:rPr lang="en-US" sz="2400" dirty="0" err="1" smtClean="0">
                <a:latin typeface="Century Gothic" panose="020B0502020202020204" pitchFamily="34" charset="0"/>
              </a:rPr>
              <a:t>Diyos</a:t>
            </a:r>
            <a:r>
              <a:rPr lang="en-US" sz="2400" dirty="0" smtClean="0">
                <a:latin typeface="Century Gothic" panose="020B0502020202020204" pitchFamily="34" charset="0"/>
              </a:rPr>
              <a:t> </a:t>
            </a:r>
            <a:r>
              <a:rPr lang="en-US" sz="2400" dirty="0" err="1" smtClean="0">
                <a:latin typeface="Century Gothic" panose="020B0502020202020204" pitchFamily="34" charset="0"/>
              </a:rPr>
              <a:t>sa</a:t>
            </a:r>
            <a:r>
              <a:rPr lang="en-US" sz="2400" dirty="0" smtClean="0">
                <a:latin typeface="Century Gothic" panose="020B0502020202020204" pitchFamily="34" charset="0"/>
              </a:rPr>
              <a:t> </a:t>
            </a:r>
            <a:r>
              <a:rPr lang="en-US" sz="2400" dirty="0" err="1" smtClean="0">
                <a:latin typeface="Century Gothic" panose="020B0502020202020204" pitchFamily="34" charset="0"/>
              </a:rPr>
              <a:t>pamamagitan</a:t>
            </a:r>
            <a:r>
              <a:rPr lang="en-US" sz="2400" dirty="0" smtClean="0">
                <a:latin typeface="Century Gothic" panose="020B0502020202020204" pitchFamily="34" charset="0"/>
              </a:rPr>
              <a:t> </a:t>
            </a:r>
            <a:r>
              <a:rPr lang="en-US" sz="2400" dirty="0" err="1" smtClean="0">
                <a:latin typeface="Century Gothic" panose="020B0502020202020204" pitchFamily="34" charset="0"/>
              </a:rPr>
              <a:t>ng</a:t>
            </a:r>
            <a:r>
              <a:rPr lang="en-US" sz="2400" dirty="0" smtClean="0">
                <a:latin typeface="Century Gothic" panose="020B0502020202020204" pitchFamily="34" charset="0"/>
              </a:rPr>
              <a:t> </a:t>
            </a:r>
            <a:r>
              <a:rPr lang="en-US" sz="2400" dirty="0" err="1" smtClean="0">
                <a:latin typeface="Century Gothic" panose="020B0502020202020204" pitchFamily="34" charset="0"/>
              </a:rPr>
              <a:t>pagbabasa</a:t>
            </a:r>
            <a:r>
              <a:rPr lang="en-US" sz="2400" dirty="0" smtClean="0">
                <a:latin typeface="Century Gothic" panose="020B0502020202020204" pitchFamily="34" charset="0"/>
              </a:rPr>
              <a:t> </a:t>
            </a:r>
            <a:r>
              <a:rPr lang="en-US" sz="2400" dirty="0" err="1" smtClean="0">
                <a:latin typeface="Century Gothic" panose="020B0502020202020204" pitchFamily="34" charset="0"/>
              </a:rPr>
              <a:t>ng</a:t>
            </a:r>
            <a:r>
              <a:rPr lang="en-US" sz="2400" dirty="0" smtClean="0">
                <a:latin typeface="Century Gothic" panose="020B0502020202020204" pitchFamily="34" charset="0"/>
              </a:rPr>
              <a:t> </a:t>
            </a:r>
            <a:r>
              <a:rPr lang="en-US" sz="2400" dirty="0" err="1" smtClean="0">
                <a:latin typeface="Century Gothic" panose="020B0502020202020204" pitchFamily="34" charset="0"/>
              </a:rPr>
              <a:t>Bibliya</a:t>
            </a:r>
            <a:r>
              <a:rPr lang="en-US" sz="2400" dirty="0" smtClean="0">
                <a:latin typeface="Century Gothic" panose="020B0502020202020204" pitchFamily="34" charset="0"/>
              </a:rPr>
              <a:t>.</a:t>
            </a:r>
            <a:endParaRPr lang="en-PH" sz="2400" dirty="0" smtClean="0">
              <a:latin typeface="Century Gothic" panose="020B0502020202020204" pitchFamily="34" charset="0"/>
            </a:endParaRPr>
          </a:p>
        </p:txBody>
      </p:sp>
    </p:spTree>
    <p:extLst>
      <p:ext uri="{BB962C8B-B14F-4D97-AF65-F5344CB8AC3E}">
        <p14:creationId xmlns:p14="http://schemas.microsoft.com/office/powerpoint/2010/main" val="2258810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379827" y="633046"/>
            <a:ext cx="11493304" cy="5711483"/>
          </a:xfrm>
          <a:prstGeom prst="frame">
            <a:avLst>
              <a:gd name="adj1" fmla="val 141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2" name="Rectangle 1"/>
          <p:cNvSpPr/>
          <p:nvPr/>
        </p:nvSpPr>
        <p:spPr>
          <a:xfrm>
            <a:off x="801858" y="295422"/>
            <a:ext cx="10649243"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latin typeface="Century Gothic" panose="020B0502020202020204" pitchFamily="34" charset="0"/>
              </a:rPr>
              <a:t>GAWAIN O AKTIBIDADES NG SIMBAHAN</a:t>
            </a:r>
            <a:endParaRPr lang="en-PH" sz="4000" b="1" dirty="0">
              <a:effectLst>
                <a:outerShdw blurRad="38100" dist="38100" dir="2700000" algn="tl">
                  <a:srgbClr val="000000">
                    <a:alpha val="43137"/>
                  </a:srgbClr>
                </a:outerShdw>
              </a:effectLst>
              <a:latin typeface="Century Gothic" panose="020B0502020202020204" pitchFamily="34" charset="0"/>
            </a:endParaRPr>
          </a:p>
        </p:txBody>
      </p:sp>
      <p:sp>
        <p:nvSpPr>
          <p:cNvPr id="6" name="Rectangle 5"/>
          <p:cNvSpPr/>
          <p:nvPr/>
        </p:nvSpPr>
        <p:spPr>
          <a:xfrm>
            <a:off x="900331" y="2058139"/>
            <a:ext cx="10452295" cy="2677656"/>
          </a:xfrm>
          <a:prstGeom prst="rect">
            <a:avLst/>
          </a:prstGeom>
        </p:spPr>
        <p:txBody>
          <a:bodyPr wrap="square">
            <a:spAutoFit/>
          </a:bodyPr>
          <a:lstStyle/>
          <a:p>
            <a:pPr lvl="0" algn="just"/>
            <a:r>
              <a:rPr lang="en-US" sz="2800" b="1" i="1" dirty="0" smtClean="0">
                <a:latin typeface="Century Gothic" panose="020B0502020202020204" pitchFamily="34" charset="0"/>
              </a:rPr>
              <a:t>2. </a:t>
            </a:r>
            <a:r>
              <a:rPr lang="en-US" sz="2800" b="1" i="1" dirty="0" err="1" smtClean="0">
                <a:latin typeface="Century Gothic" panose="020B0502020202020204" pitchFamily="34" charset="0"/>
              </a:rPr>
              <a:t>Iglesia</a:t>
            </a:r>
            <a:r>
              <a:rPr lang="en-US" sz="2800" b="1" i="1" dirty="0" smtClean="0">
                <a:latin typeface="Century Gothic" panose="020B0502020202020204" pitchFamily="34" charset="0"/>
              </a:rPr>
              <a:t> </a:t>
            </a:r>
            <a:r>
              <a:rPr lang="en-US" sz="2800" b="1" i="1" dirty="0" err="1" smtClean="0">
                <a:latin typeface="Century Gothic" panose="020B0502020202020204" pitchFamily="34" charset="0"/>
              </a:rPr>
              <a:t>ni</a:t>
            </a:r>
            <a:r>
              <a:rPr lang="en-US" sz="2800" b="1" i="1" dirty="0" smtClean="0">
                <a:latin typeface="Century Gothic" panose="020B0502020202020204" pitchFamily="34" charset="0"/>
              </a:rPr>
              <a:t> Cristo</a:t>
            </a:r>
            <a:endParaRPr lang="en-PH" sz="2800" dirty="0" smtClean="0">
              <a:latin typeface="Century Gothic" panose="020B0502020202020204" pitchFamily="34" charset="0"/>
            </a:endParaRPr>
          </a:p>
          <a:p>
            <a:pPr lvl="0" algn="just"/>
            <a:r>
              <a:rPr lang="en-US" sz="2800" dirty="0" err="1" smtClean="0">
                <a:latin typeface="Century Gothic" panose="020B0502020202020204" pitchFamily="34" charset="0"/>
              </a:rPr>
              <a:t>Ang</a:t>
            </a:r>
            <a:r>
              <a:rPr lang="en-US" sz="2800" dirty="0" smtClean="0">
                <a:latin typeface="Century Gothic" panose="020B0502020202020204" pitchFamily="34" charset="0"/>
              </a:rPr>
              <a:t> </a:t>
            </a:r>
            <a:r>
              <a:rPr lang="en-US" sz="2800" dirty="0" err="1" smtClean="0">
                <a:latin typeface="Century Gothic" panose="020B0502020202020204" pitchFamily="34" charset="0"/>
              </a:rPr>
              <a:t>samahang</a:t>
            </a:r>
            <a:r>
              <a:rPr lang="en-US" sz="2800" dirty="0" smtClean="0">
                <a:latin typeface="Century Gothic" panose="020B0502020202020204" pitchFamily="34" charset="0"/>
              </a:rPr>
              <a:t> </a:t>
            </a:r>
            <a:r>
              <a:rPr lang="en-US" sz="2800" dirty="0" err="1" smtClean="0">
                <a:latin typeface="Century Gothic" panose="020B0502020202020204" pitchFamily="34" charset="0"/>
              </a:rPr>
              <a:t>tinaguriang</a:t>
            </a:r>
            <a:r>
              <a:rPr lang="en-US" sz="2800" dirty="0" smtClean="0">
                <a:latin typeface="Century Gothic" panose="020B0502020202020204" pitchFamily="34" charset="0"/>
              </a:rPr>
              <a:t> </a:t>
            </a:r>
            <a:r>
              <a:rPr lang="en-US" sz="2800" b="1" i="1" dirty="0" err="1" smtClean="0">
                <a:latin typeface="Century Gothic" panose="020B0502020202020204" pitchFamily="34" charset="0"/>
              </a:rPr>
              <a:t>Bukluran</a:t>
            </a:r>
            <a:r>
              <a:rPr lang="en-US" sz="2800" dirty="0" smtClean="0">
                <a:latin typeface="Century Gothic" panose="020B0502020202020204" pitchFamily="34" charset="0"/>
              </a:rPr>
              <a:t> ay </a:t>
            </a:r>
            <a:r>
              <a:rPr lang="en-US" sz="2800" dirty="0" err="1" smtClean="0">
                <a:latin typeface="Century Gothic" panose="020B0502020202020204" pitchFamily="34" charset="0"/>
              </a:rPr>
              <a:t>itinatag</a:t>
            </a:r>
            <a:r>
              <a:rPr lang="en-US" sz="2800" dirty="0" smtClean="0">
                <a:latin typeface="Century Gothic" panose="020B0502020202020204" pitchFamily="34" charset="0"/>
              </a:rPr>
              <a:t> </a:t>
            </a:r>
            <a:r>
              <a:rPr lang="en-US" sz="2800" dirty="0" err="1" smtClean="0">
                <a:latin typeface="Century Gothic" panose="020B0502020202020204" pitchFamily="34" charset="0"/>
              </a:rPr>
              <a:t>sa</a:t>
            </a:r>
            <a:r>
              <a:rPr lang="en-US" sz="2800" dirty="0" smtClean="0">
                <a:latin typeface="Century Gothic" panose="020B0502020202020204" pitchFamily="34" charset="0"/>
              </a:rPr>
              <a:t> </a:t>
            </a:r>
            <a:r>
              <a:rPr lang="en-US" sz="2800" dirty="0" err="1" smtClean="0">
                <a:latin typeface="Century Gothic" panose="020B0502020202020204" pitchFamily="34" charset="0"/>
              </a:rPr>
              <a:t>paglalayong</a:t>
            </a:r>
            <a:r>
              <a:rPr lang="en-US" sz="2800" dirty="0" smtClean="0">
                <a:latin typeface="Century Gothic" panose="020B0502020202020204" pitchFamily="34" charset="0"/>
              </a:rPr>
              <a:t> </a:t>
            </a:r>
            <a:r>
              <a:rPr lang="en-US" sz="2800" dirty="0" err="1" smtClean="0">
                <a:latin typeface="Century Gothic" panose="020B0502020202020204" pitchFamily="34" charset="0"/>
              </a:rPr>
              <a:t>maingatan</a:t>
            </a:r>
            <a:r>
              <a:rPr lang="en-US" sz="2800" dirty="0" smtClean="0">
                <a:latin typeface="Century Gothic" panose="020B0502020202020204" pitchFamily="34" charset="0"/>
              </a:rPr>
              <a:t> </a:t>
            </a:r>
            <a:r>
              <a:rPr lang="en-US" sz="2800" dirty="0" err="1" smtClean="0">
                <a:latin typeface="Century Gothic" panose="020B0502020202020204" pitchFamily="34" charset="0"/>
              </a:rPr>
              <a:t>ang</a:t>
            </a:r>
            <a:r>
              <a:rPr lang="en-US" sz="2800" dirty="0" smtClean="0">
                <a:latin typeface="Century Gothic" panose="020B0502020202020204" pitchFamily="34" charset="0"/>
              </a:rPr>
              <a:t> </a:t>
            </a:r>
            <a:r>
              <a:rPr lang="en-US" sz="2800" dirty="0" err="1" smtClean="0">
                <a:latin typeface="Century Gothic" panose="020B0502020202020204" pitchFamily="34" charset="0"/>
              </a:rPr>
              <a:t>bawat</a:t>
            </a:r>
            <a:r>
              <a:rPr lang="en-US" sz="2800" dirty="0" smtClean="0">
                <a:latin typeface="Century Gothic" panose="020B0502020202020204" pitchFamily="34" charset="0"/>
              </a:rPr>
              <a:t> </a:t>
            </a:r>
            <a:r>
              <a:rPr lang="en-US" sz="2800" dirty="0" err="1" smtClean="0">
                <a:latin typeface="Century Gothic" panose="020B0502020202020204" pitchFamily="34" charset="0"/>
              </a:rPr>
              <a:t>pamilya</a:t>
            </a:r>
            <a:r>
              <a:rPr lang="en-US" sz="2800" dirty="0" smtClean="0">
                <a:latin typeface="Century Gothic" panose="020B0502020202020204" pitchFamily="34" charset="0"/>
              </a:rPr>
              <a:t> </a:t>
            </a:r>
            <a:r>
              <a:rPr lang="en-US" sz="2800" dirty="0" err="1" smtClean="0">
                <a:latin typeface="Century Gothic" panose="020B0502020202020204" pitchFamily="34" charset="0"/>
              </a:rPr>
              <a:t>ng</a:t>
            </a:r>
            <a:r>
              <a:rPr lang="en-US" sz="2800" dirty="0" smtClean="0">
                <a:latin typeface="Century Gothic" panose="020B0502020202020204" pitchFamily="34" charset="0"/>
              </a:rPr>
              <a:t> </a:t>
            </a:r>
            <a:r>
              <a:rPr lang="en-US" sz="2800" dirty="0" err="1" smtClean="0">
                <a:latin typeface="Century Gothic" panose="020B0502020202020204" pitchFamily="34" charset="0"/>
              </a:rPr>
              <a:t>Iglesia</a:t>
            </a:r>
            <a:r>
              <a:rPr lang="en-US" sz="2800" dirty="0" smtClean="0">
                <a:latin typeface="Century Gothic" panose="020B0502020202020204" pitchFamily="34" charset="0"/>
              </a:rPr>
              <a:t> </a:t>
            </a:r>
            <a:r>
              <a:rPr lang="en-US" sz="2800" dirty="0" err="1" smtClean="0">
                <a:latin typeface="Century Gothic" panose="020B0502020202020204" pitchFamily="34" charset="0"/>
              </a:rPr>
              <a:t>ni</a:t>
            </a:r>
            <a:r>
              <a:rPr lang="en-US" sz="2800" dirty="0" smtClean="0">
                <a:latin typeface="Century Gothic" panose="020B0502020202020204" pitchFamily="34" charset="0"/>
              </a:rPr>
              <a:t> Cristo. </a:t>
            </a:r>
            <a:r>
              <a:rPr lang="en-US" sz="2800" dirty="0" err="1" smtClean="0">
                <a:latin typeface="Century Gothic" panose="020B0502020202020204" pitchFamily="34" charset="0"/>
              </a:rPr>
              <a:t>Ipinapaalam</a:t>
            </a:r>
            <a:r>
              <a:rPr lang="en-US" sz="2800" dirty="0" smtClean="0">
                <a:latin typeface="Century Gothic" panose="020B0502020202020204" pitchFamily="34" charset="0"/>
              </a:rPr>
              <a:t> </a:t>
            </a:r>
            <a:r>
              <a:rPr lang="en-US" sz="2800" dirty="0" err="1" smtClean="0">
                <a:latin typeface="Century Gothic" panose="020B0502020202020204" pitchFamily="34" charset="0"/>
              </a:rPr>
              <a:t>sa</a:t>
            </a:r>
            <a:r>
              <a:rPr lang="en-US" sz="2800" dirty="0" smtClean="0">
                <a:latin typeface="Century Gothic" panose="020B0502020202020204" pitchFamily="34" charset="0"/>
              </a:rPr>
              <a:t> pastor </a:t>
            </a:r>
            <a:r>
              <a:rPr lang="en-US" sz="2800" dirty="0" err="1" smtClean="0">
                <a:latin typeface="Century Gothic" panose="020B0502020202020204" pitchFamily="34" charset="0"/>
              </a:rPr>
              <a:t>ang</a:t>
            </a:r>
            <a:r>
              <a:rPr lang="en-US" sz="2800" dirty="0" smtClean="0">
                <a:latin typeface="Century Gothic" panose="020B0502020202020204" pitchFamily="34" charset="0"/>
              </a:rPr>
              <a:t> </a:t>
            </a:r>
            <a:r>
              <a:rPr lang="en-US" sz="2800" dirty="0" err="1" smtClean="0">
                <a:latin typeface="Century Gothic" panose="020B0502020202020204" pitchFamily="34" charset="0"/>
              </a:rPr>
              <a:t>suliranin</a:t>
            </a:r>
            <a:r>
              <a:rPr lang="en-US" sz="2800" dirty="0" smtClean="0">
                <a:latin typeface="Century Gothic" panose="020B0502020202020204" pitchFamily="34" charset="0"/>
              </a:rPr>
              <a:t> o </a:t>
            </a:r>
            <a:r>
              <a:rPr lang="en-US" sz="2800" dirty="0" err="1" smtClean="0">
                <a:latin typeface="Century Gothic" panose="020B0502020202020204" pitchFamily="34" charset="0"/>
              </a:rPr>
              <a:t>sigalot</a:t>
            </a:r>
            <a:r>
              <a:rPr lang="en-US" sz="2800" dirty="0" smtClean="0">
                <a:latin typeface="Century Gothic" panose="020B0502020202020204" pitchFamily="34" charset="0"/>
              </a:rPr>
              <a:t> </a:t>
            </a:r>
            <a:r>
              <a:rPr lang="en-US" sz="2800" dirty="0" err="1" smtClean="0">
                <a:latin typeface="Century Gothic" panose="020B0502020202020204" pitchFamily="34" charset="0"/>
              </a:rPr>
              <a:t>ng</a:t>
            </a:r>
            <a:r>
              <a:rPr lang="en-US" sz="2800" dirty="0" smtClean="0">
                <a:latin typeface="Century Gothic" panose="020B0502020202020204" pitchFamily="34" charset="0"/>
              </a:rPr>
              <a:t> </a:t>
            </a:r>
            <a:r>
              <a:rPr lang="en-US" sz="2800" dirty="0" err="1" smtClean="0">
                <a:latin typeface="Century Gothic" panose="020B0502020202020204" pitchFamily="34" charset="0"/>
              </a:rPr>
              <a:t>pamilya</a:t>
            </a:r>
            <a:r>
              <a:rPr lang="en-US" sz="2800" dirty="0" smtClean="0">
                <a:latin typeface="Century Gothic" panose="020B0502020202020204" pitchFamily="34" charset="0"/>
              </a:rPr>
              <a:t> </a:t>
            </a:r>
            <a:r>
              <a:rPr lang="en-US" sz="2800" dirty="0" err="1" smtClean="0">
                <a:latin typeface="Century Gothic" panose="020B0502020202020204" pitchFamily="34" charset="0"/>
              </a:rPr>
              <a:t>kapag</a:t>
            </a:r>
            <a:r>
              <a:rPr lang="en-US" sz="2800" dirty="0" smtClean="0">
                <a:latin typeface="Century Gothic" panose="020B0502020202020204" pitchFamily="34" charset="0"/>
              </a:rPr>
              <a:t> </a:t>
            </a:r>
            <a:r>
              <a:rPr lang="en-US" sz="2800" dirty="0" err="1" smtClean="0">
                <a:latin typeface="Century Gothic" panose="020B0502020202020204" pitchFamily="34" charset="0"/>
              </a:rPr>
              <a:t>ito</a:t>
            </a:r>
            <a:r>
              <a:rPr lang="en-US" sz="2800" dirty="0" smtClean="0">
                <a:latin typeface="Century Gothic" panose="020B0502020202020204" pitchFamily="34" charset="0"/>
              </a:rPr>
              <a:t> ay </a:t>
            </a:r>
            <a:r>
              <a:rPr lang="en-US" sz="2800" dirty="0" err="1" smtClean="0">
                <a:latin typeface="Century Gothic" panose="020B0502020202020204" pitchFamily="34" charset="0"/>
              </a:rPr>
              <a:t>lubhang</a:t>
            </a:r>
            <a:r>
              <a:rPr lang="en-US" sz="2800" dirty="0" smtClean="0">
                <a:latin typeface="Century Gothic" panose="020B0502020202020204" pitchFamily="34" charset="0"/>
              </a:rPr>
              <a:t> </a:t>
            </a:r>
            <a:r>
              <a:rPr lang="en-US" sz="2800" dirty="0" err="1" smtClean="0">
                <a:latin typeface="Century Gothic" panose="020B0502020202020204" pitchFamily="34" charset="0"/>
              </a:rPr>
              <a:t>masalimuot</a:t>
            </a:r>
            <a:r>
              <a:rPr lang="en-US" sz="2800" dirty="0" smtClean="0">
                <a:latin typeface="Century Gothic" panose="020B0502020202020204" pitchFamily="34" charset="0"/>
              </a:rPr>
              <a:t> at di </a:t>
            </a:r>
            <a:r>
              <a:rPr lang="en-US" sz="2800" dirty="0" err="1" smtClean="0">
                <a:latin typeface="Century Gothic" panose="020B0502020202020204" pitchFamily="34" charset="0"/>
              </a:rPr>
              <a:t>kayang</a:t>
            </a:r>
            <a:r>
              <a:rPr lang="en-US" sz="2800" dirty="0" smtClean="0">
                <a:latin typeface="Century Gothic" panose="020B0502020202020204" pitchFamily="34" charset="0"/>
              </a:rPr>
              <a:t> </a:t>
            </a:r>
            <a:r>
              <a:rPr lang="en-US" sz="2800" dirty="0" err="1" smtClean="0">
                <a:latin typeface="Century Gothic" panose="020B0502020202020204" pitchFamily="34" charset="0"/>
              </a:rPr>
              <a:t>lutasin</a:t>
            </a:r>
            <a:r>
              <a:rPr lang="en-US" sz="2800" dirty="0" smtClean="0">
                <a:latin typeface="Century Gothic" panose="020B0502020202020204" pitchFamily="34" charset="0"/>
              </a:rPr>
              <a:t> </a:t>
            </a:r>
            <a:r>
              <a:rPr lang="en-US" sz="2800" dirty="0" err="1" smtClean="0">
                <a:latin typeface="Century Gothic" panose="020B0502020202020204" pitchFamily="34" charset="0"/>
              </a:rPr>
              <a:t>ng</a:t>
            </a:r>
            <a:r>
              <a:rPr lang="en-US" sz="2800" dirty="0" smtClean="0">
                <a:latin typeface="Century Gothic" panose="020B0502020202020204" pitchFamily="34" charset="0"/>
              </a:rPr>
              <a:t> may </a:t>
            </a:r>
            <a:r>
              <a:rPr lang="en-US" sz="2800" dirty="0" err="1" smtClean="0">
                <a:latin typeface="Century Gothic" panose="020B0502020202020204" pitchFamily="34" charset="0"/>
              </a:rPr>
              <a:t>tungkulin</a:t>
            </a:r>
            <a:r>
              <a:rPr lang="en-US" sz="2800" dirty="0" smtClean="0">
                <a:latin typeface="Century Gothic" panose="020B0502020202020204" pitchFamily="34" charset="0"/>
              </a:rPr>
              <a:t>. </a:t>
            </a:r>
            <a:endParaRPr lang="en-PH" sz="2800" dirty="0" smtClean="0">
              <a:latin typeface="Century Gothic" panose="020B0502020202020204" pitchFamily="34" charset="0"/>
            </a:endParaRPr>
          </a:p>
        </p:txBody>
      </p:sp>
    </p:spTree>
    <p:extLst>
      <p:ext uri="{BB962C8B-B14F-4D97-AF65-F5344CB8AC3E}">
        <p14:creationId xmlns:p14="http://schemas.microsoft.com/office/powerpoint/2010/main" val="135646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893" y="1465633"/>
            <a:ext cx="5543282" cy="3604062"/>
          </a:xfrm>
          <a:prstGeom prst="rect">
            <a:avLst/>
          </a:prstGeom>
        </p:spPr>
      </p:pic>
      <p:sp>
        <p:nvSpPr>
          <p:cNvPr id="3" name="Rectangle 2"/>
          <p:cNvSpPr/>
          <p:nvPr/>
        </p:nvSpPr>
        <p:spPr>
          <a:xfrm>
            <a:off x="6240731" y="1266092"/>
            <a:ext cx="5514536" cy="7877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ANO ANG PTCA?</a:t>
            </a:r>
            <a:endParaRPr lang="en-PH" sz="48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4" name="Text Box 3"/>
          <p:cNvSpPr txBox="1"/>
          <p:nvPr/>
        </p:nvSpPr>
        <p:spPr>
          <a:xfrm>
            <a:off x="6193204" y="2053883"/>
            <a:ext cx="5609590" cy="3415030"/>
          </a:xfrm>
          <a:prstGeom prst="rect">
            <a:avLst/>
          </a:prstGeom>
          <a:noFill/>
          <a:ln w="9525">
            <a:noFill/>
          </a:ln>
        </p:spPr>
        <p:txBody>
          <a:bodyPr wrap="square">
            <a:spAutoFit/>
          </a:bodyPr>
          <a:lstStyle/>
          <a:p>
            <a:pPr marL="228600" indent="-228600" algn="ctr"/>
            <a:r>
              <a:rPr lang="en-US" sz="2400" b="0" dirty="0" err="1">
                <a:latin typeface="Cambria" panose="02040503050406030204" charset="0"/>
                <a:cs typeface="Calibri" panose="020F0502020204030204" charset="0"/>
              </a:rPr>
              <a:t>Ang</a:t>
            </a:r>
            <a:r>
              <a:rPr lang="en-US" sz="2400" b="0" dirty="0">
                <a:latin typeface="Cambria" panose="02040503050406030204" charset="0"/>
                <a:cs typeface="Calibri" panose="020F0502020204030204" charset="0"/>
              </a:rPr>
              <a:t> Parents Teachers Community Association o PTCA ay </a:t>
            </a:r>
            <a:r>
              <a:rPr lang="en-US" sz="2400" b="0" dirty="0" err="1">
                <a:latin typeface="Cambria" panose="02040503050406030204" charset="0"/>
                <a:cs typeface="Calibri" panose="020F0502020204030204" charset="0"/>
              </a:rPr>
              <a:t>isang</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samahan</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sa</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bawat</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paaralan</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na</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kinabibilangan</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ng</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mga</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guro</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magulang</a:t>
            </a:r>
            <a:r>
              <a:rPr lang="en-US" sz="2400" b="0" dirty="0">
                <a:latin typeface="Cambria" panose="02040503050406030204" charset="0"/>
                <a:cs typeface="Calibri" panose="020F0502020204030204" charset="0"/>
              </a:rPr>
              <a:t> at </a:t>
            </a:r>
            <a:r>
              <a:rPr lang="en-US" sz="2400" b="0" dirty="0" err="1">
                <a:latin typeface="Cambria" panose="02040503050406030204" charset="0"/>
                <a:cs typeface="Calibri" panose="020F0502020204030204" charset="0"/>
              </a:rPr>
              <a:t>namumuno</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sa</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komunidad</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na</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naglalayon</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sa</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pagsasama-samang</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tulungan</a:t>
            </a:r>
            <a:r>
              <a:rPr lang="en-US" sz="2400" b="0" dirty="0">
                <a:latin typeface="Cambria" panose="02040503050406030204" charset="0"/>
                <a:cs typeface="Calibri" panose="020F0502020204030204" charset="0"/>
              </a:rPr>
              <a:t> at </a:t>
            </a:r>
            <a:r>
              <a:rPr lang="en-US" sz="2400" b="0" dirty="0" err="1">
                <a:latin typeface="Cambria" panose="02040503050406030204" charset="0"/>
                <a:cs typeface="Calibri" panose="020F0502020204030204" charset="0"/>
              </a:rPr>
              <a:t>paggawa</a:t>
            </a:r>
            <a:r>
              <a:rPr lang="en-US" sz="2400" b="0" dirty="0">
                <a:latin typeface="Cambria" panose="02040503050406030204" charset="0"/>
                <a:cs typeface="Calibri" panose="020F0502020204030204" charset="0"/>
              </a:rPr>
              <a:t> para </a:t>
            </a:r>
            <a:r>
              <a:rPr lang="en-US" sz="2400" b="0" dirty="0" err="1">
                <a:latin typeface="Cambria" panose="02040503050406030204" charset="0"/>
                <a:cs typeface="Calibri" panose="020F0502020204030204" charset="0"/>
              </a:rPr>
              <a:t>sa</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kapakanan</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ng</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mga-aaral</a:t>
            </a:r>
            <a:r>
              <a:rPr lang="en-US" sz="2400" b="0" dirty="0">
                <a:latin typeface="Cambria" panose="02040503050406030204" charset="0"/>
                <a:cs typeface="Calibri" panose="020F0502020204030204" charset="0"/>
              </a:rPr>
              <a:t> at </a:t>
            </a:r>
            <a:r>
              <a:rPr lang="en-US" sz="2400" b="0" dirty="0" err="1">
                <a:latin typeface="Cambria" panose="02040503050406030204" charset="0"/>
                <a:cs typeface="Calibri" panose="020F0502020204030204" charset="0"/>
              </a:rPr>
              <a:t>pamilyang</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kanilang</a:t>
            </a:r>
            <a:r>
              <a:rPr lang="en-US" sz="2400" b="0" dirty="0">
                <a:latin typeface="Cambria" panose="02040503050406030204" charset="0"/>
                <a:cs typeface="Calibri" panose="020F0502020204030204" charset="0"/>
              </a:rPr>
              <a:t> </a:t>
            </a:r>
            <a:r>
              <a:rPr lang="en-US" sz="2400" b="0" dirty="0" err="1">
                <a:latin typeface="Cambria" panose="02040503050406030204" charset="0"/>
                <a:cs typeface="Calibri" panose="020F0502020204030204" charset="0"/>
              </a:rPr>
              <a:t>kinabibilangan</a:t>
            </a:r>
            <a:r>
              <a:rPr lang="en-US" sz="2400" b="0" dirty="0">
                <a:latin typeface="Cambria" panose="02040503050406030204" charset="0"/>
                <a:cs typeface="Calibri" panose="020F0502020204030204" charset="0"/>
              </a:rPr>
              <a:t>.</a:t>
            </a:r>
          </a:p>
        </p:txBody>
      </p:sp>
      <p:sp>
        <p:nvSpPr>
          <p:cNvPr id="5" name="Frame 4"/>
          <p:cNvSpPr/>
          <p:nvPr/>
        </p:nvSpPr>
        <p:spPr>
          <a:xfrm>
            <a:off x="239150" y="844062"/>
            <a:ext cx="11732455" cy="5078436"/>
          </a:xfrm>
          <a:prstGeom prst="frame">
            <a:avLst>
              <a:gd name="adj1" fmla="val 169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6" name="Text Box 8"/>
          <p:cNvSpPr txBox="1"/>
          <p:nvPr/>
        </p:nvSpPr>
        <p:spPr>
          <a:xfrm>
            <a:off x="6891605" y="5850871"/>
            <a:ext cx="5080000" cy="738664"/>
          </a:xfrm>
          <a:prstGeom prst="rect">
            <a:avLst/>
          </a:prstGeom>
          <a:noFill/>
          <a:ln w="9525">
            <a:noFill/>
          </a:ln>
        </p:spPr>
        <p:txBody>
          <a:bodyPr>
            <a:spAutoFit/>
          </a:bodyPr>
          <a:lstStyle/>
          <a:p>
            <a:pPr indent="0" algn="ctr"/>
            <a:endParaRPr lang="en-US" sz="1400" b="0" dirty="0">
              <a:latin typeface="Cambria" panose="02040503050406030204" charset="0"/>
              <a:cs typeface="Calibri" panose="020F0502020204030204" charset="0"/>
            </a:endParaRPr>
          </a:p>
          <a:p>
            <a:pPr indent="0" algn="ctr"/>
            <a:r>
              <a:rPr lang="en-US" sz="1400" b="0" dirty="0" err="1">
                <a:latin typeface="Cambria" panose="02040503050406030204" charset="0"/>
                <a:cs typeface="Calibri" panose="020F0502020204030204" charset="0"/>
              </a:rPr>
              <a:t>Asuan</a:t>
            </a:r>
            <a:r>
              <a:rPr lang="en-US" sz="1400" b="0" dirty="0">
                <a:latin typeface="Cambria" panose="02040503050406030204" charset="0"/>
                <a:cs typeface="Calibri" panose="020F0502020204030204" charset="0"/>
              </a:rPr>
              <a:t>, et.al (2001). </a:t>
            </a:r>
            <a:r>
              <a:rPr lang="en-US" sz="1400" b="0" dirty="0" err="1">
                <a:latin typeface="Cambria" panose="02040503050406030204" charset="0"/>
                <a:cs typeface="Calibri" panose="020F0502020204030204" charset="0"/>
              </a:rPr>
              <a:t>Edukasyon</a:t>
            </a:r>
            <a:r>
              <a:rPr lang="en-US" sz="1400" b="0" dirty="0">
                <a:latin typeface="Cambria" panose="02040503050406030204" charset="0"/>
                <a:cs typeface="Calibri" panose="020F0502020204030204" charset="0"/>
              </a:rPr>
              <a:t> </a:t>
            </a:r>
            <a:r>
              <a:rPr lang="en-US" sz="1400" b="0" dirty="0" err="1">
                <a:latin typeface="Cambria" panose="02040503050406030204" charset="0"/>
                <a:cs typeface="Calibri" panose="020F0502020204030204" charset="0"/>
              </a:rPr>
              <a:t>sa</a:t>
            </a:r>
            <a:r>
              <a:rPr lang="en-US" sz="1400" b="0" dirty="0">
                <a:latin typeface="Cambria" panose="02040503050406030204" charset="0"/>
                <a:cs typeface="Calibri" panose="020F0502020204030204" charset="0"/>
              </a:rPr>
              <a:t> </a:t>
            </a:r>
            <a:r>
              <a:rPr lang="en-US" sz="1400" b="0" dirty="0" err="1">
                <a:latin typeface="Cambria" panose="02040503050406030204" charset="0"/>
                <a:cs typeface="Calibri" panose="020F0502020204030204" charset="0"/>
              </a:rPr>
              <a:t>Pagpapahalaga</a:t>
            </a:r>
            <a:r>
              <a:rPr lang="en-US" sz="1400" b="0" dirty="0">
                <a:latin typeface="Cambria" panose="02040503050406030204" charset="0"/>
                <a:cs typeface="Calibri" panose="020F0502020204030204" charset="0"/>
              </a:rPr>
              <a:t>: </a:t>
            </a:r>
            <a:r>
              <a:rPr lang="en-US" sz="1400" b="0" dirty="0" err="1">
                <a:latin typeface="Cambria" panose="02040503050406030204" charset="0"/>
                <a:cs typeface="Calibri" panose="020F0502020204030204" charset="0"/>
              </a:rPr>
              <a:t>Buhay</a:t>
            </a:r>
            <a:r>
              <a:rPr lang="en-US" sz="1400" b="0" dirty="0">
                <a:latin typeface="Cambria" panose="02040503050406030204" charset="0"/>
                <a:cs typeface="Calibri" panose="020F0502020204030204" charset="0"/>
              </a:rPr>
              <a:t>, Para </a:t>
            </a:r>
            <a:r>
              <a:rPr lang="en-US" sz="1400" b="0" dirty="0" err="1">
                <a:latin typeface="Cambria" panose="02040503050406030204" charset="0"/>
                <a:cs typeface="Calibri" panose="020F0502020204030204" charset="0"/>
              </a:rPr>
              <a:t>sa</a:t>
            </a:r>
            <a:r>
              <a:rPr lang="en-US" sz="1400" b="0" dirty="0">
                <a:latin typeface="Cambria" panose="02040503050406030204" charset="0"/>
                <a:cs typeface="Calibri" panose="020F0502020204030204" charset="0"/>
              </a:rPr>
              <a:t> </a:t>
            </a:r>
            <a:r>
              <a:rPr lang="en-US" sz="1400" b="0" dirty="0" err="1">
                <a:latin typeface="Cambria" panose="02040503050406030204" charset="0"/>
                <a:cs typeface="Calibri" panose="020F0502020204030204" charset="0"/>
              </a:rPr>
              <a:t>Kolehiyo</a:t>
            </a:r>
            <a:r>
              <a:rPr lang="en-US" sz="1400" b="0" dirty="0">
                <a:latin typeface="Cambria" panose="02040503050406030204" charset="0"/>
                <a:cs typeface="Calibri" panose="020F0502020204030204" charset="0"/>
              </a:rPr>
              <a:t>. PNU </a:t>
            </a:r>
            <a:r>
              <a:rPr lang="en-US" sz="1400" b="0" dirty="0" err="1">
                <a:latin typeface="Cambria" panose="02040503050406030204" charset="0"/>
                <a:cs typeface="Calibri" panose="020F0502020204030204" charset="0"/>
              </a:rPr>
              <a:t>Centinnial</a:t>
            </a:r>
            <a:endParaRPr lang="en-US" sz="2000" dirty="0"/>
          </a:p>
        </p:txBody>
      </p:sp>
    </p:spTree>
    <p:extLst>
      <p:ext uri="{BB962C8B-B14F-4D97-AF65-F5344CB8AC3E}">
        <p14:creationId xmlns:p14="http://schemas.microsoft.com/office/powerpoint/2010/main" val="3235398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379827" y="633046"/>
            <a:ext cx="11493304" cy="5711483"/>
          </a:xfrm>
          <a:prstGeom prst="frame">
            <a:avLst>
              <a:gd name="adj1" fmla="val 141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2" name="Rectangle 1"/>
          <p:cNvSpPr/>
          <p:nvPr/>
        </p:nvSpPr>
        <p:spPr>
          <a:xfrm>
            <a:off x="801858" y="295422"/>
            <a:ext cx="10649243"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latin typeface="Century Gothic" panose="020B0502020202020204" pitchFamily="34" charset="0"/>
              </a:rPr>
              <a:t>GAWAIN O AKTIBIDADES NG SIMBAHAN</a:t>
            </a:r>
            <a:endParaRPr lang="en-PH" sz="4000" b="1" dirty="0">
              <a:effectLst>
                <a:outerShdw blurRad="38100" dist="38100" dir="2700000" algn="tl">
                  <a:srgbClr val="000000">
                    <a:alpha val="43137"/>
                  </a:srgbClr>
                </a:outerShdw>
              </a:effectLst>
              <a:latin typeface="Century Gothic" panose="020B0502020202020204" pitchFamily="34" charset="0"/>
            </a:endParaRPr>
          </a:p>
        </p:txBody>
      </p:sp>
      <p:sp>
        <p:nvSpPr>
          <p:cNvPr id="6" name="Rectangle 5"/>
          <p:cNvSpPr/>
          <p:nvPr/>
        </p:nvSpPr>
        <p:spPr>
          <a:xfrm>
            <a:off x="900331" y="1595961"/>
            <a:ext cx="10452295" cy="3785652"/>
          </a:xfrm>
          <a:prstGeom prst="rect">
            <a:avLst/>
          </a:prstGeom>
        </p:spPr>
        <p:txBody>
          <a:bodyPr wrap="square">
            <a:spAutoFit/>
          </a:bodyPr>
          <a:lstStyle/>
          <a:p>
            <a:pPr lvl="0" algn="just"/>
            <a:r>
              <a:rPr lang="en-US" sz="2400" b="1" dirty="0" smtClean="0">
                <a:latin typeface="Century Gothic" panose="020B0502020202020204" pitchFamily="34" charset="0"/>
              </a:rPr>
              <a:t>3. PROTESTANTE</a:t>
            </a:r>
          </a:p>
          <a:p>
            <a:pPr lvl="0" algn="just"/>
            <a:endParaRPr lang="en-US" sz="2400" dirty="0" smtClean="0">
              <a:latin typeface="Century Gothic" panose="020B0502020202020204" pitchFamily="34" charset="0"/>
            </a:endParaRPr>
          </a:p>
          <a:p>
            <a:pPr lvl="0" algn="just"/>
            <a:r>
              <a:rPr lang="en-US" sz="2400" dirty="0" err="1" smtClean="0">
                <a:latin typeface="Century Gothic" panose="020B0502020202020204" pitchFamily="34" charset="0"/>
              </a:rPr>
              <a:t>Ang</a:t>
            </a:r>
            <a:r>
              <a:rPr lang="en-US" sz="2400" dirty="0" smtClean="0">
                <a:latin typeface="Century Gothic" panose="020B0502020202020204" pitchFamily="34" charset="0"/>
              </a:rPr>
              <a:t> Family Day/ Retreat ay </a:t>
            </a:r>
            <a:r>
              <a:rPr lang="en-US" sz="2400" dirty="0" err="1" smtClean="0">
                <a:latin typeface="Century Gothic" panose="020B0502020202020204" pitchFamily="34" charset="0"/>
              </a:rPr>
              <a:t>ang</a:t>
            </a:r>
            <a:r>
              <a:rPr lang="en-US" sz="2400" dirty="0" smtClean="0">
                <a:latin typeface="Century Gothic" panose="020B0502020202020204" pitchFamily="34" charset="0"/>
              </a:rPr>
              <a:t> </a:t>
            </a:r>
            <a:r>
              <a:rPr lang="en-US" sz="2400" dirty="0" err="1" smtClean="0">
                <a:latin typeface="Century Gothic" panose="020B0502020202020204" pitchFamily="34" charset="0"/>
              </a:rPr>
              <a:t>araw</a:t>
            </a:r>
            <a:r>
              <a:rPr lang="en-US" sz="2400" dirty="0" smtClean="0">
                <a:latin typeface="Century Gothic" panose="020B0502020202020204" pitchFamily="34" charset="0"/>
              </a:rPr>
              <a:t> </a:t>
            </a:r>
            <a:r>
              <a:rPr lang="en-US" sz="2400" dirty="0" err="1" smtClean="0">
                <a:latin typeface="Century Gothic" panose="020B0502020202020204" pitchFamily="34" charset="0"/>
              </a:rPr>
              <a:t>na</a:t>
            </a:r>
            <a:r>
              <a:rPr lang="en-US" sz="2400" dirty="0" smtClean="0">
                <a:latin typeface="Century Gothic" panose="020B0502020202020204" pitchFamily="34" charset="0"/>
              </a:rPr>
              <a:t> </a:t>
            </a:r>
            <a:r>
              <a:rPr lang="en-US" sz="2400" dirty="0" err="1" smtClean="0">
                <a:latin typeface="Century Gothic" panose="020B0502020202020204" pitchFamily="34" charset="0"/>
              </a:rPr>
              <a:t>itinakda</a:t>
            </a:r>
            <a:r>
              <a:rPr lang="en-US" sz="2400" dirty="0" smtClean="0">
                <a:latin typeface="Century Gothic" panose="020B0502020202020204" pitchFamily="34" charset="0"/>
              </a:rPr>
              <a:t> para </a:t>
            </a:r>
            <a:r>
              <a:rPr lang="en-US" sz="2400" dirty="0" err="1" smtClean="0">
                <a:latin typeface="Century Gothic" panose="020B0502020202020204" pitchFamily="34" charset="0"/>
              </a:rPr>
              <a:t>sa</a:t>
            </a:r>
            <a:r>
              <a:rPr lang="en-US" sz="2400" dirty="0" smtClean="0">
                <a:latin typeface="Century Gothic" panose="020B0502020202020204" pitchFamily="34" charset="0"/>
              </a:rPr>
              <a:t> </a:t>
            </a:r>
            <a:r>
              <a:rPr lang="en-US" sz="2400" dirty="0" err="1" smtClean="0">
                <a:latin typeface="Century Gothic" panose="020B0502020202020204" pitchFamily="34" charset="0"/>
              </a:rPr>
              <a:t>pagkakatipon-tipon</a:t>
            </a:r>
            <a:r>
              <a:rPr lang="en-US" sz="2400" dirty="0" smtClean="0">
                <a:latin typeface="Century Gothic" panose="020B0502020202020204" pitchFamily="34" charset="0"/>
              </a:rPr>
              <a:t> </a:t>
            </a:r>
            <a:r>
              <a:rPr lang="en-US" sz="2400" dirty="0" err="1" smtClean="0">
                <a:latin typeface="Century Gothic" panose="020B0502020202020204" pitchFamily="34" charset="0"/>
              </a:rPr>
              <a:t>ng</a:t>
            </a:r>
            <a:r>
              <a:rPr lang="en-US" sz="2400" dirty="0" smtClean="0">
                <a:latin typeface="Century Gothic" panose="020B0502020202020204" pitchFamily="34" charset="0"/>
              </a:rPr>
              <a:t> mag </a:t>
            </a:r>
            <a:r>
              <a:rPr lang="en-US" sz="2400" dirty="0" err="1" smtClean="0">
                <a:latin typeface="Century Gothic" panose="020B0502020202020204" pitchFamily="34" charset="0"/>
              </a:rPr>
              <a:t>kasapi</a:t>
            </a:r>
            <a:r>
              <a:rPr lang="en-US" sz="2400" dirty="0" smtClean="0">
                <a:latin typeface="Century Gothic" panose="020B0502020202020204" pitchFamily="34" charset="0"/>
              </a:rPr>
              <a:t> </a:t>
            </a:r>
            <a:r>
              <a:rPr lang="en-US" sz="2400" dirty="0" err="1" smtClean="0">
                <a:latin typeface="Century Gothic" panose="020B0502020202020204" pitchFamily="34" charset="0"/>
              </a:rPr>
              <a:t>ng</a:t>
            </a:r>
            <a:r>
              <a:rPr lang="en-US" sz="2400" dirty="0" smtClean="0">
                <a:latin typeface="Century Gothic" panose="020B0502020202020204" pitchFamily="34" charset="0"/>
              </a:rPr>
              <a:t> </a:t>
            </a:r>
            <a:r>
              <a:rPr lang="en-US" sz="2400" dirty="0" err="1" smtClean="0">
                <a:latin typeface="Century Gothic" panose="020B0502020202020204" pitchFamily="34" charset="0"/>
              </a:rPr>
              <a:t>samahang</a:t>
            </a:r>
            <a:r>
              <a:rPr lang="en-US" sz="2400" dirty="0" smtClean="0">
                <a:latin typeface="Century Gothic" panose="020B0502020202020204" pitchFamily="34" charset="0"/>
              </a:rPr>
              <a:t> </a:t>
            </a:r>
            <a:r>
              <a:rPr lang="en-US" sz="2400" dirty="0" err="1" smtClean="0">
                <a:latin typeface="Century Gothic" panose="020B0502020202020204" pitchFamily="34" charset="0"/>
              </a:rPr>
              <a:t>ito</a:t>
            </a:r>
            <a:r>
              <a:rPr lang="en-US" sz="2400" dirty="0" smtClean="0">
                <a:latin typeface="Century Gothic" panose="020B0502020202020204" pitchFamily="34" charset="0"/>
              </a:rPr>
              <a:t>. </a:t>
            </a:r>
            <a:r>
              <a:rPr lang="en-US" sz="2400" dirty="0" err="1" smtClean="0">
                <a:latin typeface="Century Gothic" panose="020B0502020202020204" pitchFamily="34" charset="0"/>
              </a:rPr>
              <a:t>Nakalaan</a:t>
            </a:r>
            <a:r>
              <a:rPr lang="en-US" sz="2400" dirty="0" smtClean="0">
                <a:latin typeface="Century Gothic" panose="020B0502020202020204" pitchFamily="34" charset="0"/>
              </a:rPr>
              <a:t> </a:t>
            </a:r>
            <a:r>
              <a:rPr lang="en-US" sz="2400" dirty="0" err="1" smtClean="0">
                <a:latin typeface="Century Gothic" panose="020B0502020202020204" pitchFamily="34" charset="0"/>
              </a:rPr>
              <a:t>ang</a:t>
            </a:r>
            <a:r>
              <a:rPr lang="en-US" sz="2400" dirty="0" smtClean="0">
                <a:latin typeface="Century Gothic" panose="020B0502020202020204" pitchFamily="34" charset="0"/>
              </a:rPr>
              <a:t> </a:t>
            </a:r>
            <a:r>
              <a:rPr lang="en-US" sz="2400" dirty="0" err="1" smtClean="0">
                <a:latin typeface="Century Gothic" panose="020B0502020202020204" pitchFamily="34" charset="0"/>
              </a:rPr>
              <a:t>espesyal</a:t>
            </a:r>
            <a:r>
              <a:rPr lang="en-US" sz="2400" dirty="0" smtClean="0">
                <a:latin typeface="Century Gothic" panose="020B0502020202020204" pitchFamily="34" charset="0"/>
              </a:rPr>
              <a:t> </a:t>
            </a:r>
            <a:r>
              <a:rPr lang="en-US" sz="2400" dirty="0" err="1" smtClean="0">
                <a:latin typeface="Century Gothic" panose="020B0502020202020204" pitchFamily="34" charset="0"/>
              </a:rPr>
              <a:t>na</a:t>
            </a:r>
            <a:r>
              <a:rPr lang="en-US" sz="2400" dirty="0" smtClean="0">
                <a:latin typeface="Century Gothic" panose="020B0502020202020204" pitchFamily="34" charset="0"/>
              </a:rPr>
              <a:t> </a:t>
            </a:r>
            <a:r>
              <a:rPr lang="en-US" sz="2400" dirty="0" err="1" smtClean="0">
                <a:latin typeface="Century Gothic" panose="020B0502020202020204" pitchFamily="34" charset="0"/>
              </a:rPr>
              <a:t>araw</a:t>
            </a:r>
            <a:r>
              <a:rPr lang="en-US" sz="2400" dirty="0" smtClean="0">
                <a:latin typeface="Century Gothic" panose="020B0502020202020204" pitchFamily="34" charset="0"/>
              </a:rPr>
              <a:t> </a:t>
            </a:r>
            <a:r>
              <a:rPr lang="en-US" sz="2400" dirty="0" err="1" smtClean="0">
                <a:latin typeface="Century Gothic" panose="020B0502020202020204" pitchFamily="34" charset="0"/>
              </a:rPr>
              <a:t>na</a:t>
            </a:r>
            <a:r>
              <a:rPr lang="en-US" sz="2400" dirty="0" smtClean="0">
                <a:latin typeface="Century Gothic" panose="020B0502020202020204" pitchFamily="34" charset="0"/>
              </a:rPr>
              <a:t> </a:t>
            </a:r>
            <a:r>
              <a:rPr lang="en-US" sz="2400" dirty="0" err="1" smtClean="0">
                <a:latin typeface="Century Gothic" panose="020B0502020202020204" pitchFamily="34" charset="0"/>
              </a:rPr>
              <a:t>ito</a:t>
            </a:r>
            <a:r>
              <a:rPr lang="en-US" sz="2400" dirty="0" smtClean="0">
                <a:latin typeface="Century Gothic" panose="020B0502020202020204" pitchFamily="34" charset="0"/>
              </a:rPr>
              <a:t> </a:t>
            </a:r>
            <a:r>
              <a:rPr lang="en-US" sz="2400" dirty="0" err="1" smtClean="0">
                <a:latin typeface="Century Gothic" panose="020B0502020202020204" pitchFamily="34" charset="0"/>
              </a:rPr>
              <a:t>upang</a:t>
            </a:r>
            <a:r>
              <a:rPr lang="en-US" sz="2400" dirty="0" smtClean="0">
                <a:latin typeface="Century Gothic" panose="020B0502020202020204" pitchFamily="34" charset="0"/>
              </a:rPr>
              <a:t> </a:t>
            </a:r>
            <a:r>
              <a:rPr lang="en-US" sz="2400" dirty="0" err="1" smtClean="0">
                <a:latin typeface="Century Gothic" panose="020B0502020202020204" pitchFamily="34" charset="0"/>
              </a:rPr>
              <a:t>sama-samang</a:t>
            </a:r>
            <a:r>
              <a:rPr lang="en-US" sz="2400" dirty="0" smtClean="0">
                <a:latin typeface="Century Gothic" panose="020B0502020202020204" pitchFamily="34" charset="0"/>
              </a:rPr>
              <a:t> </a:t>
            </a:r>
            <a:r>
              <a:rPr lang="en-US" sz="2400" dirty="0" err="1" smtClean="0">
                <a:latin typeface="Century Gothic" panose="020B0502020202020204" pitchFamily="34" charset="0"/>
              </a:rPr>
              <a:t>manalangin</a:t>
            </a:r>
            <a:r>
              <a:rPr lang="en-US" sz="2400" dirty="0" smtClean="0">
                <a:latin typeface="Century Gothic" panose="020B0502020202020204" pitchFamily="34" charset="0"/>
              </a:rPr>
              <a:t>, </a:t>
            </a:r>
            <a:r>
              <a:rPr lang="en-US" sz="2400" dirty="0" err="1" smtClean="0">
                <a:latin typeface="Century Gothic" panose="020B0502020202020204" pitchFamily="34" charset="0"/>
              </a:rPr>
              <a:t>magpuri</a:t>
            </a:r>
            <a:r>
              <a:rPr lang="en-US" sz="2400" dirty="0" smtClean="0">
                <a:latin typeface="Century Gothic" panose="020B0502020202020204" pitchFamily="34" charset="0"/>
              </a:rPr>
              <a:t>, mag-</a:t>
            </a:r>
            <a:r>
              <a:rPr lang="en-US" sz="2400" dirty="0" err="1" smtClean="0">
                <a:latin typeface="Century Gothic" panose="020B0502020202020204" pitchFamily="34" charset="0"/>
              </a:rPr>
              <a:t>awitan</a:t>
            </a:r>
            <a:r>
              <a:rPr lang="en-US" sz="2400" dirty="0" smtClean="0">
                <a:latin typeface="Century Gothic" panose="020B0502020202020204" pitchFamily="34" charset="0"/>
              </a:rPr>
              <a:t> at </a:t>
            </a:r>
            <a:r>
              <a:rPr lang="en-US" sz="2400" dirty="0" err="1" smtClean="0">
                <a:latin typeface="Century Gothic" panose="020B0502020202020204" pitchFamily="34" charset="0"/>
              </a:rPr>
              <a:t>magkasayahan</a:t>
            </a:r>
            <a:r>
              <a:rPr lang="en-US" sz="2400" dirty="0" smtClean="0">
                <a:latin typeface="Century Gothic" panose="020B0502020202020204" pitchFamily="34" charset="0"/>
              </a:rPr>
              <a:t> </a:t>
            </a:r>
            <a:r>
              <a:rPr lang="en-US" sz="2400" dirty="0" err="1" smtClean="0">
                <a:latin typeface="Century Gothic" panose="020B0502020202020204" pitchFamily="34" charset="0"/>
              </a:rPr>
              <a:t>ang</a:t>
            </a:r>
            <a:r>
              <a:rPr lang="en-US" sz="2400" dirty="0" smtClean="0">
                <a:latin typeface="Century Gothic" panose="020B0502020202020204" pitchFamily="34" charset="0"/>
              </a:rPr>
              <a:t> </a:t>
            </a:r>
            <a:r>
              <a:rPr lang="en-US" sz="2400" dirty="0" err="1" smtClean="0">
                <a:latin typeface="Century Gothic" panose="020B0502020202020204" pitchFamily="34" charset="0"/>
              </a:rPr>
              <a:t>pamilya</a:t>
            </a:r>
            <a:r>
              <a:rPr lang="en-US" sz="2400" dirty="0" smtClean="0">
                <a:latin typeface="Century Gothic" panose="020B0502020202020204" pitchFamily="34" charset="0"/>
              </a:rPr>
              <a:t> para </a:t>
            </a:r>
            <a:r>
              <a:rPr lang="en-US" sz="2400" dirty="0" err="1" smtClean="0">
                <a:latin typeface="Century Gothic" panose="020B0502020202020204" pitchFamily="34" charset="0"/>
              </a:rPr>
              <a:t>sa</a:t>
            </a:r>
            <a:r>
              <a:rPr lang="en-US" sz="2400" dirty="0" smtClean="0">
                <a:latin typeface="Century Gothic" panose="020B0502020202020204" pitchFamily="34" charset="0"/>
              </a:rPr>
              <a:t> </a:t>
            </a:r>
            <a:r>
              <a:rPr lang="en-US" sz="2400" dirty="0" err="1" smtClean="0">
                <a:latin typeface="Century Gothic" panose="020B0502020202020204" pitchFamily="34" charset="0"/>
              </a:rPr>
              <a:t>Panginoon</a:t>
            </a:r>
            <a:r>
              <a:rPr lang="en-US" sz="2400" dirty="0" smtClean="0">
                <a:latin typeface="Century Gothic" panose="020B0502020202020204" pitchFamily="34" charset="0"/>
              </a:rPr>
              <a:t>. </a:t>
            </a:r>
          </a:p>
          <a:p>
            <a:pPr lvl="0" algn="just"/>
            <a:endParaRPr lang="en-US" sz="2400" dirty="0" smtClean="0">
              <a:latin typeface="Century Gothic" panose="020B0502020202020204" pitchFamily="34" charset="0"/>
            </a:endParaRPr>
          </a:p>
          <a:p>
            <a:pPr lvl="0" algn="just"/>
            <a:r>
              <a:rPr lang="en-US" sz="2400" dirty="0" err="1" smtClean="0">
                <a:latin typeface="Century Gothic" panose="020B0502020202020204" pitchFamily="34" charset="0"/>
              </a:rPr>
              <a:t>Samantala</a:t>
            </a:r>
            <a:r>
              <a:rPr lang="en-US" sz="2400" dirty="0" smtClean="0">
                <a:latin typeface="Century Gothic" panose="020B0502020202020204" pitchFamily="34" charset="0"/>
              </a:rPr>
              <a:t> </a:t>
            </a:r>
            <a:r>
              <a:rPr lang="en-US" sz="2400" dirty="0" err="1" smtClean="0">
                <a:latin typeface="Century Gothic" panose="020B0502020202020204" pitchFamily="34" charset="0"/>
              </a:rPr>
              <a:t>ang</a:t>
            </a:r>
            <a:r>
              <a:rPr lang="en-US" sz="2400" dirty="0" smtClean="0">
                <a:latin typeface="Century Gothic" panose="020B0502020202020204" pitchFamily="34" charset="0"/>
              </a:rPr>
              <a:t> </a:t>
            </a:r>
            <a:r>
              <a:rPr lang="en-US" sz="2400" dirty="0" err="1" smtClean="0">
                <a:latin typeface="Century Gothic" panose="020B0502020202020204" pitchFamily="34" charset="0"/>
              </a:rPr>
              <a:t>Everybody’sWedding</a:t>
            </a:r>
            <a:r>
              <a:rPr lang="en-US" sz="2400" dirty="0" smtClean="0">
                <a:latin typeface="Century Gothic" panose="020B0502020202020204" pitchFamily="34" charset="0"/>
              </a:rPr>
              <a:t> Anniversary ay </a:t>
            </a:r>
            <a:r>
              <a:rPr lang="en-US" sz="2400" dirty="0" err="1" smtClean="0">
                <a:latin typeface="Century Gothic" panose="020B0502020202020204" pitchFamily="34" charset="0"/>
              </a:rPr>
              <a:t>isang</a:t>
            </a:r>
            <a:r>
              <a:rPr lang="en-US" sz="2400" dirty="0" smtClean="0">
                <a:latin typeface="Century Gothic" panose="020B0502020202020204" pitchFamily="34" charset="0"/>
              </a:rPr>
              <a:t> </a:t>
            </a:r>
            <a:r>
              <a:rPr lang="en-US" sz="2400" dirty="0" err="1" smtClean="0">
                <a:latin typeface="Century Gothic" panose="020B0502020202020204" pitchFamily="34" charset="0"/>
              </a:rPr>
              <a:t>gawaing</a:t>
            </a:r>
            <a:r>
              <a:rPr lang="en-US" sz="2400" dirty="0" smtClean="0">
                <a:latin typeface="Century Gothic" panose="020B0502020202020204" pitchFamily="34" charset="0"/>
              </a:rPr>
              <a:t> </a:t>
            </a:r>
            <a:r>
              <a:rPr lang="en-US" sz="2400" dirty="0" err="1" smtClean="0">
                <a:latin typeface="Century Gothic" panose="020B0502020202020204" pitchFamily="34" charset="0"/>
              </a:rPr>
              <a:t>naglalayong</a:t>
            </a:r>
            <a:r>
              <a:rPr lang="en-US" sz="2400" dirty="0" smtClean="0">
                <a:latin typeface="Century Gothic" panose="020B0502020202020204" pitchFamily="34" charset="0"/>
              </a:rPr>
              <a:t> </a:t>
            </a:r>
            <a:r>
              <a:rPr lang="en-US" sz="2400" dirty="0" err="1" smtClean="0">
                <a:latin typeface="Century Gothic" panose="020B0502020202020204" pitchFamily="34" charset="0"/>
              </a:rPr>
              <a:t>lalong</a:t>
            </a:r>
            <a:r>
              <a:rPr lang="en-US" sz="2400" dirty="0" smtClean="0">
                <a:latin typeface="Century Gothic" panose="020B0502020202020204" pitchFamily="34" charset="0"/>
              </a:rPr>
              <a:t> </a:t>
            </a:r>
            <a:r>
              <a:rPr lang="en-US" sz="2400" dirty="0" err="1" smtClean="0">
                <a:latin typeface="Century Gothic" panose="020B0502020202020204" pitchFamily="34" charset="0"/>
              </a:rPr>
              <a:t>mapag</a:t>
            </a:r>
            <a:r>
              <a:rPr lang="en-US" sz="2400" dirty="0" smtClean="0">
                <a:latin typeface="Century Gothic" panose="020B0502020202020204" pitchFamily="34" charset="0"/>
              </a:rPr>
              <a:t> </a:t>
            </a:r>
            <a:r>
              <a:rPr lang="en-US" sz="2400" dirty="0" err="1" smtClean="0">
                <a:latin typeface="Century Gothic" panose="020B0502020202020204" pitchFamily="34" charset="0"/>
              </a:rPr>
              <a:t>alab</a:t>
            </a:r>
            <a:r>
              <a:rPr lang="en-US" sz="2400" dirty="0" smtClean="0">
                <a:latin typeface="Century Gothic" panose="020B0502020202020204" pitchFamily="34" charset="0"/>
              </a:rPr>
              <a:t> </a:t>
            </a:r>
            <a:r>
              <a:rPr lang="en-US" sz="2400" dirty="0" err="1" smtClean="0">
                <a:latin typeface="Century Gothic" panose="020B0502020202020204" pitchFamily="34" charset="0"/>
              </a:rPr>
              <a:t>ang</a:t>
            </a:r>
            <a:r>
              <a:rPr lang="en-US" sz="2400" dirty="0" smtClean="0">
                <a:latin typeface="Century Gothic" panose="020B0502020202020204" pitchFamily="34" charset="0"/>
              </a:rPr>
              <a:t> </a:t>
            </a:r>
            <a:r>
              <a:rPr lang="en-US" sz="2400" dirty="0" err="1" smtClean="0">
                <a:latin typeface="Century Gothic" panose="020B0502020202020204" pitchFamily="34" charset="0"/>
              </a:rPr>
              <a:t>pagmamahalan</a:t>
            </a:r>
            <a:r>
              <a:rPr lang="en-US" sz="2400" dirty="0" smtClean="0">
                <a:latin typeface="Century Gothic" panose="020B0502020202020204" pitchFamily="34" charset="0"/>
              </a:rPr>
              <a:t> </a:t>
            </a:r>
            <a:r>
              <a:rPr lang="en-US" sz="2400" dirty="0" err="1" smtClean="0">
                <a:latin typeface="Century Gothic" panose="020B0502020202020204" pitchFamily="34" charset="0"/>
              </a:rPr>
              <a:t>ng</a:t>
            </a:r>
            <a:r>
              <a:rPr lang="en-US" sz="2400" dirty="0" smtClean="0">
                <a:latin typeface="Century Gothic" panose="020B0502020202020204" pitchFamily="34" charset="0"/>
              </a:rPr>
              <a:t> mag </a:t>
            </a:r>
            <a:r>
              <a:rPr lang="en-US" sz="2400" dirty="0" err="1" smtClean="0">
                <a:latin typeface="Century Gothic" panose="020B0502020202020204" pitchFamily="34" charset="0"/>
              </a:rPr>
              <a:t>asawa</a:t>
            </a:r>
            <a:r>
              <a:rPr lang="en-US" sz="2400" dirty="0" smtClean="0">
                <a:latin typeface="Century Gothic" panose="020B0502020202020204" pitchFamily="34" charset="0"/>
              </a:rPr>
              <a:t> </a:t>
            </a:r>
            <a:r>
              <a:rPr lang="en-US" sz="2400" dirty="0" err="1" smtClean="0">
                <a:latin typeface="Century Gothic" panose="020B0502020202020204" pitchFamily="34" charset="0"/>
              </a:rPr>
              <a:t>tuwing</a:t>
            </a:r>
            <a:r>
              <a:rPr lang="en-US" sz="2400" dirty="0" smtClean="0">
                <a:latin typeface="Century Gothic" panose="020B0502020202020204" pitchFamily="34" charset="0"/>
              </a:rPr>
              <a:t> </a:t>
            </a:r>
            <a:r>
              <a:rPr lang="en-US" sz="2400" dirty="0" err="1" smtClean="0">
                <a:latin typeface="Century Gothic" panose="020B0502020202020204" pitchFamily="34" charset="0"/>
              </a:rPr>
              <a:t>buwan</a:t>
            </a:r>
            <a:r>
              <a:rPr lang="en-US" sz="2400" dirty="0" smtClean="0">
                <a:latin typeface="Century Gothic" panose="020B0502020202020204" pitchFamily="34" charset="0"/>
              </a:rPr>
              <a:t> </a:t>
            </a:r>
            <a:r>
              <a:rPr lang="en-US" sz="2400" dirty="0" err="1" smtClean="0">
                <a:latin typeface="Century Gothic" panose="020B0502020202020204" pitchFamily="34" charset="0"/>
              </a:rPr>
              <a:t>ng</a:t>
            </a:r>
            <a:r>
              <a:rPr lang="en-US" sz="2400" dirty="0" smtClean="0">
                <a:latin typeface="Century Gothic" panose="020B0502020202020204" pitchFamily="34" charset="0"/>
              </a:rPr>
              <a:t> </a:t>
            </a:r>
            <a:r>
              <a:rPr lang="en-US" sz="2400" dirty="0" err="1" smtClean="0">
                <a:latin typeface="Century Gothic" panose="020B0502020202020204" pitchFamily="34" charset="0"/>
              </a:rPr>
              <a:t>Pebrero</a:t>
            </a:r>
            <a:r>
              <a:rPr lang="en-US" sz="2400" dirty="0" smtClean="0">
                <a:latin typeface="Century Gothic" panose="020B0502020202020204" pitchFamily="34" charset="0"/>
              </a:rPr>
              <a:t>.</a:t>
            </a:r>
          </a:p>
        </p:txBody>
      </p:sp>
    </p:spTree>
    <p:extLst>
      <p:ext uri="{BB962C8B-B14F-4D97-AF65-F5344CB8AC3E}">
        <p14:creationId xmlns:p14="http://schemas.microsoft.com/office/powerpoint/2010/main" val="19220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408" y="1022007"/>
            <a:ext cx="10719515" cy="4893647"/>
          </a:xfrm>
          <a:prstGeom prst="rect">
            <a:avLst/>
          </a:prstGeom>
        </p:spPr>
        <p:txBody>
          <a:bodyPr wrap="square">
            <a:spAutoFit/>
          </a:bodyPr>
          <a:lstStyle/>
          <a:p>
            <a:r>
              <a:rPr lang="en-US" sz="2400" dirty="0">
                <a:latin typeface="Century Gothic" panose="020B0502020202020204" pitchFamily="34" charset="0"/>
              </a:rPr>
              <a:t>INTERVIEW QUESTIONS FOR BARANGAY</a:t>
            </a:r>
          </a:p>
          <a:p>
            <a:pPr marL="342900" indent="-342900">
              <a:buAutoNum type="arabicPeriod"/>
            </a:pPr>
            <a:r>
              <a:rPr lang="en-US" sz="2400" dirty="0" err="1">
                <a:latin typeface="Century Gothic" panose="020B0502020202020204" pitchFamily="34" charset="0"/>
              </a:rPr>
              <a:t>Ano</a:t>
            </a:r>
            <a:r>
              <a:rPr lang="en-US" sz="2400" dirty="0">
                <a:latin typeface="Century Gothic" panose="020B0502020202020204" pitchFamily="34" charset="0"/>
              </a:rPr>
              <a:t> </a:t>
            </a:r>
            <a:r>
              <a:rPr lang="en-US" sz="2400" dirty="0" err="1">
                <a:latin typeface="Century Gothic" panose="020B0502020202020204" pitchFamily="34" charset="0"/>
              </a:rPr>
              <a:t>po</a:t>
            </a:r>
            <a:r>
              <a:rPr lang="en-US" sz="2400" dirty="0">
                <a:latin typeface="Century Gothic" panose="020B0502020202020204" pitchFamily="34" charset="0"/>
              </a:rPr>
              <a:t> </a:t>
            </a:r>
            <a:r>
              <a:rPr lang="en-US" sz="2400" dirty="0" err="1">
                <a:latin typeface="Century Gothic" panose="020B0502020202020204" pitchFamily="34" charset="0"/>
              </a:rPr>
              <a:t>ang</a:t>
            </a:r>
            <a:r>
              <a:rPr lang="en-US" sz="2400" dirty="0">
                <a:latin typeface="Century Gothic" panose="020B0502020202020204" pitchFamily="34" charset="0"/>
              </a:rPr>
              <a:t> </a:t>
            </a:r>
            <a:r>
              <a:rPr lang="en-US" sz="2400" dirty="0" err="1">
                <a:latin typeface="Century Gothic" panose="020B0502020202020204" pitchFamily="34" charset="0"/>
              </a:rPr>
              <a:t>inyong</a:t>
            </a:r>
            <a:r>
              <a:rPr lang="en-US" sz="2400" dirty="0">
                <a:latin typeface="Century Gothic" panose="020B0502020202020204" pitchFamily="34" charset="0"/>
              </a:rPr>
              <a:t> </a:t>
            </a:r>
            <a:r>
              <a:rPr lang="en-US" sz="2400" dirty="0" err="1">
                <a:latin typeface="Century Gothic" panose="020B0502020202020204" pitchFamily="34" charset="0"/>
              </a:rPr>
              <a:t>tungkulin</a:t>
            </a:r>
            <a:r>
              <a:rPr lang="en-US" sz="2400" dirty="0">
                <a:latin typeface="Century Gothic" panose="020B0502020202020204" pitchFamily="34" charset="0"/>
              </a:rPr>
              <a:t> </a:t>
            </a:r>
            <a:r>
              <a:rPr lang="en-US" sz="2400" dirty="0" err="1">
                <a:latin typeface="Century Gothic" panose="020B0502020202020204" pitchFamily="34" charset="0"/>
              </a:rPr>
              <a:t>bilang</a:t>
            </a:r>
            <a:r>
              <a:rPr lang="en-US" sz="2400" dirty="0">
                <a:latin typeface="Century Gothic" panose="020B0502020202020204" pitchFamily="34" charset="0"/>
              </a:rPr>
              <a:t> </a:t>
            </a:r>
            <a:r>
              <a:rPr lang="en-US" sz="2400" dirty="0" err="1">
                <a:latin typeface="Century Gothic" panose="020B0502020202020204" pitchFamily="34" charset="0"/>
              </a:rPr>
              <a:t>isa</a:t>
            </a:r>
            <a:r>
              <a:rPr lang="en-US" sz="2400" dirty="0">
                <a:latin typeface="Century Gothic" panose="020B0502020202020204" pitchFamily="34" charset="0"/>
              </a:rPr>
              <a:t> </a:t>
            </a:r>
            <a:r>
              <a:rPr lang="en-US" sz="2400" dirty="0" err="1">
                <a:latin typeface="Century Gothic" panose="020B0502020202020204" pitchFamily="34" charset="0"/>
              </a:rPr>
              <a:t>sa</a:t>
            </a:r>
            <a:r>
              <a:rPr lang="en-US" sz="2400" dirty="0">
                <a:latin typeface="Century Gothic" panose="020B0502020202020204" pitchFamily="34" charset="0"/>
              </a:rPr>
              <a:t> </a:t>
            </a:r>
            <a:r>
              <a:rPr lang="en-US" sz="2400" dirty="0" err="1">
                <a:latin typeface="Century Gothic" panose="020B0502020202020204" pitchFamily="34" charset="0"/>
              </a:rPr>
              <a:t>mga</a:t>
            </a:r>
            <a:r>
              <a:rPr lang="en-US" sz="2400" dirty="0">
                <a:latin typeface="Century Gothic" panose="020B0502020202020204" pitchFamily="34" charset="0"/>
              </a:rPr>
              <a:t> </a:t>
            </a:r>
            <a:r>
              <a:rPr lang="en-US" sz="2400" dirty="0" err="1">
                <a:latin typeface="Century Gothic" panose="020B0502020202020204" pitchFamily="34" charset="0"/>
              </a:rPr>
              <a:t>namumuno</a:t>
            </a:r>
            <a:r>
              <a:rPr lang="en-US" sz="2400" dirty="0">
                <a:latin typeface="Century Gothic" panose="020B0502020202020204" pitchFamily="34" charset="0"/>
              </a:rPr>
              <a:t> </a:t>
            </a:r>
            <a:r>
              <a:rPr lang="en-US" sz="2400" dirty="0" err="1">
                <a:latin typeface="Century Gothic" panose="020B0502020202020204" pitchFamily="34" charset="0"/>
              </a:rPr>
              <a:t>sa</a:t>
            </a:r>
            <a:r>
              <a:rPr lang="en-US" sz="2400" dirty="0">
                <a:latin typeface="Century Gothic" panose="020B0502020202020204" pitchFamily="34" charset="0"/>
              </a:rPr>
              <a:t> </a:t>
            </a:r>
            <a:r>
              <a:rPr lang="en-US" sz="2400" dirty="0" err="1">
                <a:latin typeface="Century Gothic" panose="020B0502020202020204" pitchFamily="34" charset="0"/>
              </a:rPr>
              <a:t>inyong</a:t>
            </a:r>
            <a:r>
              <a:rPr lang="en-US" sz="2400" dirty="0">
                <a:latin typeface="Century Gothic" panose="020B0502020202020204" pitchFamily="34" charset="0"/>
              </a:rPr>
              <a:t> </a:t>
            </a:r>
            <a:r>
              <a:rPr lang="en-US" sz="2400" dirty="0" err="1">
                <a:latin typeface="Century Gothic" panose="020B0502020202020204" pitchFamily="34" charset="0"/>
              </a:rPr>
              <a:t>nasasakupan</a:t>
            </a:r>
            <a:r>
              <a:rPr lang="en-US" sz="2400" dirty="0">
                <a:latin typeface="Century Gothic" panose="020B0502020202020204" pitchFamily="34" charset="0"/>
              </a:rPr>
              <a:t>?</a:t>
            </a:r>
          </a:p>
          <a:p>
            <a:pPr marL="342900" indent="-342900">
              <a:buAutoNum type="arabicPeriod"/>
            </a:pPr>
            <a:r>
              <a:rPr lang="en-US" sz="2400" dirty="0" err="1">
                <a:latin typeface="Century Gothic" panose="020B0502020202020204" pitchFamily="34" charset="0"/>
              </a:rPr>
              <a:t>Ano</a:t>
            </a:r>
            <a:r>
              <a:rPr lang="en-US" sz="2400" dirty="0">
                <a:latin typeface="Century Gothic" panose="020B0502020202020204" pitchFamily="34" charset="0"/>
              </a:rPr>
              <a:t> </a:t>
            </a:r>
            <a:r>
              <a:rPr lang="en-US" sz="2400" dirty="0" err="1">
                <a:latin typeface="Century Gothic" panose="020B0502020202020204" pitchFamily="34" charset="0"/>
              </a:rPr>
              <a:t>po</a:t>
            </a:r>
            <a:r>
              <a:rPr lang="en-US" sz="2400" dirty="0">
                <a:latin typeface="Century Gothic" panose="020B0502020202020204" pitchFamily="34" charset="0"/>
              </a:rPr>
              <a:t> </a:t>
            </a:r>
            <a:r>
              <a:rPr lang="en-US" sz="2400" dirty="0" err="1">
                <a:latin typeface="Century Gothic" panose="020B0502020202020204" pitchFamily="34" charset="0"/>
              </a:rPr>
              <a:t>ang</a:t>
            </a:r>
            <a:r>
              <a:rPr lang="en-US" sz="2400" dirty="0">
                <a:latin typeface="Century Gothic" panose="020B0502020202020204" pitchFamily="34" charset="0"/>
              </a:rPr>
              <a:t> </a:t>
            </a:r>
            <a:r>
              <a:rPr lang="en-US" sz="2400" dirty="0" err="1">
                <a:latin typeface="Century Gothic" panose="020B0502020202020204" pitchFamily="34" charset="0"/>
              </a:rPr>
              <a:t>mga</a:t>
            </a:r>
            <a:r>
              <a:rPr lang="en-US" sz="2400" dirty="0">
                <a:latin typeface="Century Gothic" panose="020B0502020202020204" pitchFamily="34" charset="0"/>
              </a:rPr>
              <a:t> Gawain </a:t>
            </a:r>
            <a:r>
              <a:rPr lang="en-US" sz="2400" dirty="0" err="1">
                <a:latin typeface="Century Gothic" panose="020B0502020202020204" pitchFamily="34" charset="0"/>
              </a:rPr>
              <a:t>na</a:t>
            </a:r>
            <a:r>
              <a:rPr lang="en-US" sz="2400" dirty="0">
                <a:latin typeface="Century Gothic" panose="020B0502020202020204" pitchFamily="34" charset="0"/>
              </a:rPr>
              <a:t> </a:t>
            </a:r>
            <a:r>
              <a:rPr lang="en-US" sz="2400" dirty="0" err="1">
                <a:latin typeface="Century Gothic" panose="020B0502020202020204" pitchFamily="34" charset="0"/>
              </a:rPr>
              <a:t>maaari</a:t>
            </a:r>
            <a:r>
              <a:rPr lang="en-US" sz="2400" dirty="0">
                <a:latin typeface="Century Gothic" panose="020B0502020202020204" pitchFamily="34" charset="0"/>
              </a:rPr>
              <a:t> </a:t>
            </a:r>
            <a:r>
              <a:rPr lang="en-US" sz="2400" dirty="0" err="1">
                <a:latin typeface="Century Gothic" panose="020B0502020202020204" pitchFamily="34" charset="0"/>
              </a:rPr>
              <a:t>ninyong</a:t>
            </a:r>
            <a:r>
              <a:rPr lang="en-US" sz="2400" dirty="0">
                <a:latin typeface="Century Gothic" panose="020B0502020202020204" pitchFamily="34" charset="0"/>
              </a:rPr>
              <a:t> </a:t>
            </a:r>
            <a:r>
              <a:rPr lang="en-US" sz="2400" dirty="0" err="1">
                <a:latin typeface="Century Gothic" panose="020B0502020202020204" pitchFamily="34" charset="0"/>
              </a:rPr>
              <a:t>matulong</a:t>
            </a:r>
            <a:r>
              <a:rPr lang="en-US" sz="2400" dirty="0">
                <a:latin typeface="Century Gothic" panose="020B0502020202020204" pitchFamily="34" charset="0"/>
              </a:rPr>
              <a:t> </a:t>
            </a:r>
            <a:r>
              <a:rPr lang="en-US" sz="2400" dirty="0" err="1">
                <a:latin typeface="Century Gothic" panose="020B0502020202020204" pitchFamily="34" charset="0"/>
              </a:rPr>
              <a:t>sa</a:t>
            </a:r>
            <a:r>
              <a:rPr lang="en-US" sz="2400" dirty="0">
                <a:latin typeface="Century Gothic" panose="020B0502020202020204" pitchFamily="34" charset="0"/>
              </a:rPr>
              <a:t> </a:t>
            </a:r>
            <a:r>
              <a:rPr lang="en-US" sz="2400" dirty="0" err="1">
                <a:latin typeface="Century Gothic" panose="020B0502020202020204" pitchFamily="34" charset="0"/>
              </a:rPr>
              <a:t>bawat</a:t>
            </a:r>
            <a:r>
              <a:rPr lang="en-US" sz="2400" dirty="0">
                <a:latin typeface="Century Gothic" panose="020B0502020202020204" pitchFamily="34" charset="0"/>
              </a:rPr>
              <a:t> </a:t>
            </a:r>
            <a:r>
              <a:rPr lang="en-US" sz="2400" dirty="0" err="1">
                <a:latin typeface="Century Gothic" panose="020B0502020202020204" pitchFamily="34" charset="0"/>
              </a:rPr>
              <a:t>pamilya</a:t>
            </a:r>
            <a:r>
              <a:rPr lang="en-US" sz="2400" dirty="0">
                <a:latin typeface="Century Gothic" panose="020B0502020202020204" pitchFamily="34" charset="0"/>
              </a:rPr>
              <a:t> </a:t>
            </a:r>
            <a:r>
              <a:rPr lang="en-US" sz="2400" dirty="0" err="1">
                <a:latin typeface="Century Gothic" panose="020B0502020202020204" pitchFamily="34" charset="0"/>
              </a:rPr>
              <a:t>na</a:t>
            </a:r>
            <a:r>
              <a:rPr lang="en-US" sz="2400" dirty="0">
                <a:latin typeface="Century Gothic" panose="020B0502020202020204" pitchFamily="34" charset="0"/>
              </a:rPr>
              <a:t> </a:t>
            </a:r>
            <a:r>
              <a:rPr lang="en-US" sz="2400" dirty="0" err="1">
                <a:latin typeface="Century Gothic" panose="020B0502020202020204" pitchFamily="34" charset="0"/>
              </a:rPr>
              <a:t>inyong</a:t>
            </a:r>
            <a:r>
              <a:rPr lang="en-US" sz="2400" dirty="0">
                <a:latin typeface="Century Gothic" panose="020B0502020202020204" pitchFamily="34" charset="0"/>
              </a:rPr>
              <a:t> </a:t>
            </a:r>
            <a:r>
              <a:rPr lang="en-US" sz="2400" dirty="0" err="1">
                <a:latin typeface="Century Gothic" panose="020B0502020202020204" pitchFamily="34" charset="0"/>
              </a:rPr>
              <a:t>nasasakupan</a:t>
            </a:r>
            <a:r>
              <a:rPr lang="en-US" sz="2400" dirty="0">
                <a:latin typeface="Century Gothic" panose="020B0502020202020204" pitchFamily="34" charset="0"/>
              </a:rPr>
              <a:t>?</a:t>
            </a:r>
          </a:p>
          <a:p>
            <a:pPr marL="342900" indent="-342900">
              <a:buAutoNum type="arabicPeriod"/>
            </a:pPr>
            <a:r>
              <a:rPr lang="en-US" sz="2400" dirty="0" err="1">
                <a:latin typeface="Century Gothic" panose="020B0502020202020204" pitchFamily="34" charset="0"/>
              </a:rPr>
              <a:t>Epektibo</a:t>
            </a:r>
            <a:r>
              <a:rPr lang="en-US" sz="2400" dirty="0">
                <a:latin typeface="Century Gothic" panose="020B0502020202020204" pitchFamily="34" charset="0"/>
              </a:rPr>
              <a:t> </a:t>
            </a:r>
            <a:r>
              <a:rPr lang="en-US" sz="2400" dirty="0" err="1">
                <a:latin typeface="Century Gothic" panose="020B0502020202020204" pitchFamily="34" charset="0"/>
              </a:rPr>
              <a:t>po</a:t>
            </a:r>
            <a:r>
              <a:rPr lang="en-US" sz="2400" dirty="0">
                <a:latin typeface="Century Gothic" panose="020B0502020202020204" pitchFamily="34" charset="0"/>
              </a:rPr>
              <a:t> bang </a:t>
            </a:r>
            <a:r>
              <a:rPr lang="en-US" sz="2400" dirty="0" err="1">
                <a:latin typeface="Century Gothic" panose="020B0502020202020204" pitchFamily="34" charset="0"/>
              </a:rPr>
              <a:t>naisasagawa</a:t>
            </a:r>
            <a:r>
              <a:rPr lang="en-US" sz="2400" dirty="0">
                <a:latin typeface="Century Gothic" panose="020B0502020202020204" pitchFamily="34" charset="0"/>
              </a:rPr>
              <a:t> </a:t>
            </a:r>
            <a:r>
              <a:rPr lang="en-US" sz="2400" dirty="0" err="1">
                <a:latin typeface="Century Gothic" panose="020B0502020202020204" pitchFamily="34" charset="0"/>
              </a:rPr>
              <a:t>ang</a:t>
            </a:r>
            <a:r>
              <a:rPr lang="en-US" sz="2400" dirty="0">
                <a:latin typeface="Century Gothic" panose="020B0502020202020204" pitchFamily="34" charset="0"/>
              </a:rPr>
              <a:t> </a:t>
            </a:r>
            <a:r>
              <a:rPr lang="en-US" sz="2400" dirty="0" err="1">
                <a:latin typeface="Century Gothic" panose="020B0502020202020204" pitchFamily="34" charset="0"/>
              </a:rPr>
              <a:t>mga</a:t>
            </a:r>
            <a:r>
              <a:rPr lang="en-US" sz="2400" dirty="0">
                <a:latin typeface="Century Gothic" panose="020B0502020202020204" pitchFamily="34" charset="0"/>
              </a:rPr>
              <a:t> Gawain </a:t>
            </a:r>
            <a:r>
              <a:rPr lang="en-US" sz="2400" dirty="0" err="1">
                <a:latin typeface="Century Gothic" panose="020B0502020202020204" pitchFamily="34" charset="0"/>
              </a:rPr>
              <a:t>ng</a:t>
            </a:r>
            <a:r>
              <a:rPr lang="en-US" sz="2400" dirty="0">
                <a:latin typeface="Century Gothic" panose="020B0502020202020204" pitchFamily="34" charset="0"/>
              </a:rPr>
              <a:t> barangay </a:t>
            </a:r>
            <a:r>
              <a:rPr lang="en-US" sz="2400" dirty="0" err="1">
                <a:latin typeface="Century Gothic" panose="020B0502020202020204" pitchFamily="34" charset="0"/>
              </a:rPr>
              <a:t>na</a:t>
            </a:r>
            <a:r>
              <a:rPr lang="en-US" sz="2400" dirty="0">
                <a:latin typeface="Century Gothic" panose="020B0502020202020204" pitchFamily="34" charset="0"/>
              </a:rPr>
              <a:t> may </a:t>
            </a:r>
            <a:r>
              <a:rPr lang="en-US" sz="2400" dirty="0" err="1">
                <a:latin typeface="Century Gothic" panose="020B0502020202020204" pitchFamily="34" charset="0"/>
              </a:rPr>
              <a:t>kinalaman</a:t>
            </a:r>
            <a:r>
              <a:rPr lang="en-US" sz="2400" dirty="0">
                <a:latin typeface="Century Gothic" panose="020B0502020202020204" pitchFamily="34" charset="0"/>
              </a:rPr>
              <a:t> </a:t>
            </a:r>
            <a:r>
              <a:rPr lang="en-US" sz="2400" dirty="0" err="1">
                <a:latin typeface="Century Gothic" panose="020B0502020202020204" pitchFamily="34" charset="0"/>
              </a:rPr>
              <a:t>sa</a:t>
            </a:r>
            <a:r>
              <a:rPr lang="en-US" sz="2400" dirty="0">
                <a:latin typeface="Century Gothic" panose="020B0502020202020204" pitchFamily="34" charset="0"/>
              </a:rPr>
              <a:t> </a:t>
            </a:r>
            <a:r>
              <a:rPr lang="en-US" sz="2400" dirty="0" err="1">
                <a:latin typeface="Century Gothic" panose="020B0502020202020204" pitchFamily="34" charset="0"/>
              </a:rPr>
              <a:t>pamilya</a:t>
            </a:r>
            <a:r>
              <a:rPr lang="en-US" sz="2400" dirty="0">
                <a:latin typeface="Century Gothic" panose="020B0502020202020204" pitchFamily="34" charset="0"/>
              </a:rPr>
              <a:t>? Sa </a:t>
            </a:r>
            <a:r>
              <a:rPr lang="en-US" sz="2400" dirty="0" err="1">
                <a:latin typeface="Century Gothic" panose="020B0502020202020204" pitchFamily="34" charset="0"/>
              </a:rPr>
              <a:t>paanong</a:t>
            </a:r>
            <a:r>
              <a:rPr lang="en-US" sz="2400" dirty="0">
                <a:latin typeface="Century Gothic" panose="020B0502020202020204" pitchFamily="34" charset="0"/>
              </a:rPr>
              <a:t> </a:t>
            </a:r>
            <a:r>
              <a:rPr lang="en-US" sz="2400" dirty="0" err="1">
                <a:latin typeface="Century Gothic" panose="020B0502020202020204" pitchFamily="34" charset="0"/>
              </a:rPr>
              <a:t>paraan</a:t>
            </a:r>
            <a:r>
              <a:rPr lang="en-US" sz="2400" dirty="0">
                <a:latin typeface="Century Gothic" panose="020B0502020202020204" pitchFamily="34" charset="0"/>
              </a:rPr>
              <a:t>?</a:t>
            </a:r>
          </a:p>
          <a:p>
            <a:pPr marL="342900" indent="-342900">
              <a:buAutoNum type="arabicPeriod"/>
            </a:pPr>
            <a:r>
              <a:rPr lang="en-US" sz="2400" dirty="0" err="1">
                <a:latin typeface="Century Gothic" panose="020B0502020202020204" pitchFamily="34" charset="0"/>
              </a:rPr>
              <a:t>Gaano</a:t>
            </a:r>
            <a:r>
              <a:rPr lang="en-US" sz="2400" dirty="0">
                <a:latin typeface="Century Gothic" panose="020B0502020202020204" pitchFamily="34" charset="0"/>
              </a:rPr>
              <a:t> </a:t>
            </a:r>
            <a:r>
              <a:rPr lang="en-US" sz="2400" dirty="0" err="1">
                <a:latin typeface="Century Gothic" panose="020B0502020202020204" pitchFamily="34" charset="0"/>
              </a:rPr>
              <a:t>kaaktibo</a:t>
            </a:r>
            <a:r>
              <a:rPr lang="en-US" sz="2400" dirty="0">
                <a:latin typeface="Century Gothic" panose="020B0502020202020204" pitchFamily="34" charset="0"/>
              </a:rPr>
              <a:t> </a:t>
            </a:r>
            <a:r>
              <a:rPr lang="en-US" sz="2400" dirty="0" err="1">
                <a:latin typeface="Century Gothic" panose="020B0502020202020204" pitchFamily="34" charset="0"/>
              </a:rPr>
              <a:t>ang</a:t>
            </a:r>
            <a:r>
              <a:rPr lang="en-US" sz="2400" dirty="0">
                <a:latin typeface="Century Gothic" panose="020B0502020202020204" pitchFamily="34" charset="0"/>
              </a:rPr>
              <a:t> </a:t>
            </a:r>
            <a:r>
              <a:rPr lang="en-US" sz="2400" dirty="0" err="1">
                <a:latin typeface="Century Gothic" panose="020B0502020202020204" pitchFamily="34" charset="0"/>
              </a:rPr>
              <a:t>pamilya</a:t>
            </a:r>
            <a:r>
              <a:rPr lang="en-US" sz="2400" dirty="0">
                <a:latin typeface="Century Gothic" panose="020B0502020202020204" pitchFamily="34" charset="0"/>
              </a:rPr>
              <a:t> </a:t>
            </a:r>
            <a:r>
              <a:rPr lang="en-US" sz="2400" dirty="0" err="1">
                <a:latin typeface="Century Gothic" panose="020B0502020202020204" pitchFamily="34" charset="0"/>
              </a:rPr>
              <a:t>sa</a:t>
            </a:r>
            <a:r>
              <a:rPr lang="en-US" sz="2400" dirty="0">
                <a:latin typeface="Century Gothic" panose="020B0502020202020204" pitchFamily="34" charset="0"/>
              </a:rPr>
              <a:t> barangay?</a:t>
            </a:r>
          </a:p>
          <a:p>
            <a:pPr marL="342900" indent="-342900">
              <a:buAutoNum type="arabicPeriod"/>
            </a:pPr>
            <a:r>
              <a:rPr lang="en-US" sz="2400" dirty="0" err="1">
                <a:latin typeface="Century Gothic" panose="020B0502020202020204" pitchFamily="34" charset="0"/>
              </a:rPr>
              <a:t>Ano</a:t>
            </a:r>
            <a:r>
              <a:rPr lang="en-US" sz="2400" dirty="0">
                <a:latin typeface="Century Gothic" panose="020B0502020202020204" pitchFamily="34" charset="0"/>
              </a:rPr>
              <a:t> </a:t>
            </a:r>
            <a:r>
              <a:rPr lang="en-US" sz="2400" dirty="0" err="1">
                <a:latin typeface="Century Gothic" panose="020B0502020202020204" pitchFamily="34" charset="0"/>
              </a:rPr>
              <a:t>naman</a:t>
            </a:r>
            <a:r>
              <a:rPr lang="en-US" sz="2400" dirty="0">
                <a:latin typeface="Century Gothic" panose="020B0502020202020204" pitchFamily="34" charset="0"/>
              </a:rPr>
              <a:t> </a:t>
            </a:r>
            <a:r>
              <a:rPr lang="en-US" sz="2400" dirty="0" err="1">
                <a:latin typeface="Century Gothic" panose="020B0502020202020204" pitchFamily="34" charset="0"/>
              </a:rPr>
              <a:t>po</a:t>
            </a:r>
            <a:r>
              <a:rPr lang="en-US" sz="2400" dirty="0">
                <a:latin typeface="Century Gothic" panose="020B0502020202020204" pitchFamily="34" charset="0"/>
              </a:rPr>
              <a:t> </a:t>
            </a:r>
            <a:r>
              <a:rPr lang="en-US" sz="2400" dirty="0" err="1">
                <a:latin typeface="Century Gothic" panose="020B0502020202020204" pitchFamily="34" charset="0"/>
              </a:rPr>
              <a:t>ang</a:t>
            </a:r>
            <a:r>
              <a:rPr lang="en-US" sz="2400" dirty="0">
                <a:latin typeface="Century Gothic" panose="020B0502020202020204" pitchFamily="34" charset="0"/>
              </a:rPr>
              <a:t> </a:t>
            </a:r>
            <a:r>
              <a:rPr lang="en-US" sz="2400" dirty="0" err="1">
                <a:latin typeface="Century Gothic" panose="020B0502020202020204" pitchFamily="34" charset="0"/>
              </a:rPr>
              <a:t>mga</a:t>
            </a:r>
            <a:r>
              <a:rPr lang="en-US" sz="2400" dirty="0">
                <a:latin typeface="Century Gothic" panose="020B0502020202020204" pitchFamily="34" charset="0"/>
              </a:rPr>
              <a:t> </a:t>
            </a:r>
            <a:r>
              <a:rPr lang="en-US" sz="2400" dirty="0" err="1">
                <a:latin typeface="Century Gothic" panose="020B0502020202020204" pitchFamily="34" charset="0"/>
              </a:rPr>
              <a:t>dapat</a:t>
            </a:r>
            <a:r>
              <a:rPr lang="en-US" sz="2400" dirty="0">
                <a:latin typeface="Century Gothic" panose="020B0502020202020204" pitchFamily="34" charset="0"/>
              </a:rPr>
              <a:t> </a:t>
            </a:r>
            <a:r>
              <a:rPr lang="en-US" sz="2400" dirty="0" err="1">
                <a:latin typeface="Century Gothic" panose="020B0502020202020204" pitchFamily="34" charset="0"/>
              </a:rPr>
              <a:t>gampanan</a:t>
            </a:r>
            <a:r>
              <a:rPr lang="en-US" sz="2400" dirty="0">
                <a:latin typeface="Century Gothic" panose="020B0502020202020204" pitchFamily="34" charset="0"/>
              </a:rPr>
              <a:t> </a:t>
            </a:r>
            <a:r>
              <a:rPr lang="en-US" sz="2400" dirty="0" err="1">
                <a:latin typeface="Century Gothic" panose="020B0502020202020204" pitchFamily="34" charset="0"/>
              </a:rPr>
              <a:t>ng</a:t>
            </a:r>
            <a:r>
              <a:rPr lang="en-US" sz="2400" dirty="0">
                <a:latin typeface="Century Gothic" panose="020B0502020202020204" pitchFamily="34" charset="0"/>
              </a:rPr>
              <a:t> </a:t>
            </a:r>
            <a:r>
              <a:rPr lang="en-US" sz="2400" dirty="0" err="1">
                <a:latin typeface="Century Gothic" panose="020B0502020202020204" pitchFamily="34" charset="0"/>
              </a:rPr>
              <a:t>pamilya</a:t>
            </a:r>
            <a:r>
              <a:rPr lang="en-US" sz="2400" dirty="0">
                <a:latin typeface="Century Gothic" panose="020B0502020202020204" pitchFamily="34" charset="0"/>
              </a:rPr>
              <a:t> </a:t>
            </a:r>
            <a:r>
              <a:rPr lang="en-US" sz="2400" dirty="0" err="1">
                <a:latin typeface="Century Gothic" panose="020B0502020202020204" pitchFamily="34" charset="0"/>
              </a:rPr>
              <a:t>upang</a:t>
            </a:r>
            <a:r>
              <a:rPr lang="en-US" sz="2400" dirty="0">
                <a:latin typeface="Century Gothic" panose="020B0502020202020204" pitchFamily="34" charset="0"/>
              </a:rPr>
              <a:t> </a:t>
            </a:r>
            <a:r>
              <a:rPr lang="en-US" sz="2400" dirty="0" err="1">
                <a:latin typeface="Century Gothic" panose="020B0502020202020204" pitchFamily="34" charset="0"/>
              </a:rPr>
              <a:t>makatulong</a:t>
            </a:r>
            <a:r>
              <a:rPr lang="en-US" sz="2400" dirty="0">
                <a:latin typeface="Century Gothic" panose="020B0502020202020204" pitchFamily="34" charset="0"/>
              </a:rPr>
              <a:t> </a:t>
            </a:r>
            <a:r>
              <a:rPr lang="en-US" sz="2400" dirty="0" err="1">
                <a:latin typeface="Century Gothic" panose="020B0502020202020204" pitchFamily="34" charset="0"/>
              </a:rPr>
              <a:t>sa</a:t>
            </a:r>
            <a:r>
              <a:rPr lang="en-US" sz="2400" dirty="0">
                <a:latin typeface="Century Gothic" panose="020B0502020202020204" pitchFamily="34" charset="0"/>
              </a:rPr>
              <a:t> barangay?</a:t>
            </a:r>
          </a:p>
          <a:p>
            <a:pPr marL="342900" indent="-342900">
              <a:buAutoNum type="arabicPeriod"/>
            </a:pPr>
            <a:r>
              <a:rPr lang="en-US" sz="2400" dirty="0" err="1">
                <a:latin typeface="Century Gothic" panose="020B0502020202020204" pitchFamily="34" charset="0"/>
              </a:rPr>
              <a:t>Bakit</a:t>
            </a:r>
            <a:r>
              <a:rPr lang="en-US" sz="2400" dirty="0">
                <a:latin typeface="Century Gothic" panose="020B0502020202020204" pitchFamily="34" charset="0"/>
              </a:rPr>
              <a:t> </a:t>
            </a:r>
            <a:r>
              <a:rPr lang="en-US" sz="2400" dirty="0" err="1">
                <a:latin typeface="Century Gothic" panose="020B0502020202020204" pitchFamily="34" charset="0"/>
              </a:rPr>
              <a:t>po</a:t>
            </a:r>
            <a:r>
              <a:rPr lang="en-US" sz="2400" dirty="0">
                <a:latin typeface="Century Gothic" panose="020B0502020202020204" pitchFamily="34" charset="0"/>
              </a:rPr>
              <a:t> </a:t>
            </a:r>
            <a:r>
              <a:rPr lang="en-US" sz="2400" dirty="0" err="1">
                <a:latin typeface="Century Gothic" panose="020B0502020202020204" pitchFamily="34" charset="0"/>
              </a:rPr>
              <a:t>kinakailangan</a:t>
            </a:r>
            <a:r>
              <a:rPr lang="en-US" sz="2400" dirty="0">
                <a:latin typeface="Century Gothic" panose="020B0502020202020204" pitchFamily="34" charset="0"/>
              </a:rPr>
              <a:t> </a:t>
            </a:r>
            <a:r>
              <a:rPr lang="en-US" sz="2400" dirty="0" err="1">
                <a:latin typeface="Century Gothic" panose="020B0502020202020204" pitchFamily="34" charset="0"/>
              </a:rPr>
              <a:t>na</a:t>
            </a:r>
            <a:r>
              <a:rPr lang="en-US" sz="2400" dirty="0">
                <a:latin typeface="Century Gothic" panose="020B0502020202020204" pitchFamily="34" charset="0"/>
              </a:rPr>
              <a:t> </a:t>
            </a:r>
            <a:r>
              <a:rPr lang="en-US" sz="2400" dirty="0" err="1">
                <a:latin typeface="Century Gothic" panose="020B0502020202020204" pitchFamily="34" charset="0"/>
              </a:rPr>
              <a:t>magkaroon</a:t>
            </a:r>
            <a:r>
              <a:rPr lang="en-US" sz="2400" dirty="0">
                <a:latin typeface="Century Gothic" panose="020B0502020202020204" pitchFamily="34" charset="0"/>
              </a:rPr>
              <a:t> </a:t>
            </a:r>
            <a:r>
              <a:rPr lang="en-US" sz="2400" dirty="0" err="1">
                <a:latin typeface="Century Gothic" panose="020B0502020202020204" pitchFamily="34" charset="0"/>
              </a:rPr>
              <a:t>ng</a:t>
            </a:r>
            <a:r>
              <a:rPr lang="en-US" sz="2400" dirty="0">
                <a:latin typeface="Century Gothic" panose="020B0502020202020204" pitchFamily="34" charset="0"/>
              </a:rPr>
              <a:t> </a:t>
            </a:r>
            <a:r>
              <a:rPr lang="en-US" sz="2400" dirty="0" err="1">
                <a:latin typeface="Century Gothic" panose="020B0502020202020204" pitchFamily="34" charset="0"/>
              </a:rPr>
              <a:t>ugnayan</a:t>
            </a:r>
            <a:r>
              <a:rPr lang="en-US" sz="2400" dirty="0">
                <a:latin typeface="Century Gothic" panose="020B0502020202020204" pitchFamily="34" charset="0"/>
              </a:rPr>
              <a:t> </a:t>
            </a:r>
            <a:r>
              <a:rPr lang="en-US" sz="2400" dirty="0" err="1">
                <a:latin typeface="Century Gothic" panose="020B0502020202020204" pitchFamily="34" charset="0"/>
              </a:rPr>
              <a:t>ang</a:t>
            </a:r>
            <a:r>
              <a:rPr lang="en-US" sz="2400" dirty="0">
                <a:latin typeface="Century Gothic" panose="020B0502020202020204" pitchFamily="34" charset="0"/>
              </a:rPr>
              <a:t> </a:t>
            </a:r>
            <a:r>
              <a:rPr lang="en-US" sz="2400" dirty="0" err="1">
                <a:latin typeface="Century Gothic" panose="020B0502020202020204" pitchFamily="34" charset="0"/>
              </a:rPr>
              <a:t>pamilya</a:t>
            </a:r>
            <a:r>
              <a:rPr lang="en-US" sz="2400" dirty="0">
                <a:latin typeface="Century Gothic" panose="020B0502020202020204" pitchFamily="34" charset="0"/>
              </a:rPr>
              <a:t> at barangay?</a:t>
            </a:r>
          </a:p>
          <a:p>
            <a:pPr marL="342900" indent="-342900">
              <a:buAutoNum type="arabicPeriod"/>
            </a:pPr>
            <a:r>
              <a:rPr lang="en-US" sz="2400" dirty="0" err="1">
                <a:latin typeface="Century Gothic" panose="020B0502020202020204" pitchFamily="34" charset="0"/>
              </a:rPr>
              <a:t>Ano</a:t>
            </a:r>
            <a:r>
              <a:rPr lang="en-US" sz="2400" dirty="0">
                <a:latin typeface="Century Gothic" panose="020B0502020202020204" pitchFamily="34" charset="0"/>
              </a:rPr>
              <a:t> </a:t>
            </a:r>
            <a:r>
              <a:rPr lang="en-US" sz="2400" dirty="0" err="1">
                <a:latin typeface="Century Gothic" panose="020B0502020202020204" pitchFamily="34" charset="0"/>
              </a:rPr>
              <a:t>ang</a:t>
            </a:r>
            <a:r>
              <a:rPr lang="en-US" sz="2400" dirty="0">
                <a:latin typeface="Century Gothic" panose="020B0502020202020204" pitchFamily="34" charset="0"/>
              </a:rPr>
              <a:t> </a:t>
            </a:r>
            <a:r>
              <a:rPr lang="en-US" sz="2400" dirty="0" err="1">
                <a:latin typeface="Century Gothic" panose="020B0502020202020204" pitchFamily="34" charset="0"/>
              </a:rPr>
              <a:t>inyong</a:t>
            </a:r>
            <a:r>
              <a:rPr lang="en-US" sz="2400" dirty="0">
                <a:latin typeface="Century Gothic" panose="020B0502020202020204" pitchFamily="34" charset="0"/>
              </a:rPr>
              <a:t> </a:t>
            </a:r>
            <a:r>
              <a:rPr lang="en-US" sz="2400" dirty="0" err="1">
                <a:latin typeface="Century Gothic" panose="020B0502020202020204" pitchFamily="34" charset="0"/>
              </a:rPr>
              <a:t>mensahe</a:t>
            </a:r>
            <a:r>
              <a:rPr lang="en-US" sz="2400" dirty="0">
                <a:latin typeface="Century Gothic" panose="020B0502020202020204" pitchFamily="34" charset="0"/>
              </a:rPr>
              <a:t> para </a:t>
            </a:r>
            <a:r>
              <a:rPr lang="en-US" sz="2400" dirty="0" err="1">
                <a:latin typeface="Century Gothic" panose="020B0502020202020204" pitchFamily="34" charset="0"/>
              </a:rPr>
              <a:t>sa</a:t>
            </a:r>
            <a:r>
              <a:rPr lang="en-US" sz="2400" dirty="0">
                <a:latin typeface="Century Gothic" panose="020B0502020202020204" pitchFamily="34" charset="0"/>
              </a:rPr>
              <a:t> </a:t>
            </a:r>
            <a:r>
              <a:rPr lang="en-US" sz="2400" dirty="0" err="1">
                <a:latin typeface="Century Gothic" panose="020B0502020202020204" pitchFamily="34" charset="0"/>
              </a:rPr>
              <a:t>aming</a:t>
            </a:r>
            <a:r>
              <a:rPr lang="en-US" sz="2400" dirty="0">
                <a:latin typeface="Century Gothic" panose="020B0502020202020204" pitchFamily="34" charset="0"/>
              </a:rPr>
              <a:t> </a:t>
            </a:r>
            <a:r>
              <a:rPr lang="en-US" sz="2400" dirty="0" err="1">
                <a:latin typeface="Century Gothic" panose="020B0502020202020204" pitchFamily="34" charset="0"/>
              </a:rPr>
              <a:t>mga</a:t>
            </a:r>
            <a:r>
              <a:rPr lang="en-US" sz="2400" dirty="0">
                <a:latin typeface="Century Gothic" panose="020B0502020202020204" pitchFamily="34" charset="0"/>
              </a:rPr>
              <a:t> </a:t>
            </a:r>
            <a:r>
              <a:rPr lang="en-US" sz="2400" dirty="0" err="1">
                <a:latin typeface="Century Gothic" panose="020B0502020202020204" pitchFamily="34" charset="0"/>
              </a:rPr>
              <a:t>guro</a:t>
            </a:r>
            <a:r>
              <a:rPr lang="en-US" sz="2400" dirty="0">
                <a:latin typeface="Century Gothic" panose="020B0502020202020204" pitchFamily="34" charset="0"/>
              </a:rPr>
              <a:t> </a:t>
            </a:r>
            <a:r>
              <a:rPr lang="en-US" sz="2400" dirty="0" err="1">
                <a:latin typeface="Century Gothic" panose="020B0502020202020204" pitchFamily="34" charset="0"/>
              </a:rPr>
              <a:t>sa</a:t>
            </a:r>
            <a:r>
              <a:rPr lang="en-US" sz="2400" dirty="0">
                <a:latin typeface="Century Gothic" panose="020B0502020202020204" pitchFamily="34" charset="0"/>
              </a:rPr>
              <a:t> </a:t>
            </a:r>
            <a:r>
              <a:rPr lang="en-US" sz="2400" dirty="0" err="1">
                <a:latin typeface="Century Gothic" panose="020B0502020202020204" pitchFamily="34" charset="0"/>
              </a:rPr>
              <a:t>hinaharap</a:t>
            </a:r>
            <a:endParaRPr lang="en-US" sz="2400" dirty="0">
              <a:latin typeface="Century Gothic" panose="020B0502020202020204" pitchFamily="34" charset="0"/>
            </a:endParaRPr>
          </a:p>
        </p:txBody>
      </p:sp>
      <p:sp>
        <p:nvSpPr>
          <p:cNvPr id="3" name="Frame 2"/>
          <p:cNvSpPr/>
          <p:nvPr/>
        </p:nvSpPr>
        <p:spPr>
          <a:xfrm>
            <a:off x="211015" y="351692"/>
            <a:ext cx="11619914" cy="6217920"/>
          </a:xfrm>
          <a:prstGeom prst="frame">
            <a:avLst>
              <a:gd name="adj1" fmla="val 209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Tree>
    <p:extLst>
      <p:ext uri="{BB962C8B-B14F-4D97-AF65-F5344CB8AC3E}">
        <p14:creationId xmlns:p14="http://schemas.microsoft.com/office/powerpoint/2010/main" val="100248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475746" y="2943343"/>
            <a:ext cx="3866147" cy="163629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t>BARANGAY</a:t>
            </a:r>
            <a:endParaRPr lang="en-US" sz="3200" b="1" dirty="0"/>
          </a:p>
        </p:txBody>
      </p:sp>
      <p:sp>
        <p:nvSpPr>
          <p:cNvPr id="3" name="Rounded Rectangle 2"/>
          <p:cNvSpPr/>
          <p:nvPr/>
        </p:nvSpPr>
        <p:spPr>
          <a:xfrm>
            <a:off x="1187114" y="4367653"/>
            <a:ext cx="3288631" cy="17165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ctr">
              <a:buFont typeface="Arial" panose="020B0604020202020204" pitchFamily="34" charset="0"/>
              <a:buChar char="•"/>
            </a:pPr>
            <a:r>
              <a:rPr lang="en-US" dirty="0" smtClean="0"/>
              <a:t>Feeding Program</a:t>
            </a:r>
          </a:p>
          <a:p>
            <a:pPr marL="285750" indent="-285750" algn="ctr">
              <a:buFont typeface="Arial" panose="020B0604020202020204" pitchFamily="34" charset="0"/>
              <a:buChar char="•"/>
            </a:pPr>
            <a:r>
              <a:rPr lang="en-US" dirty="0" smtClean="0"/>
              <a:t>Clean Up Drive</a:t>
            </a:r>
            <a:endParaRPr lang="en-US" dirty="0"/>
          </a:p>
        </p:txBody>
      </p:sp>
      <p:sp>
        <p:nvSpPr>
          <p:cNvPr id="4" name="Rounded Rectangle 3"/>
          <p:cNvSpPr/>
          <p:nvPr/>
        </p:nvSpPr>
        <p:spPr>
          <a:xfrm>
            <a:off x="8341893" y="4367653"/>
            <a:ext cx="3288631" cy="17165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ctr">
              <a:buFont typeface="Arial" panose="020B0604020202020204" pitchFamily="34" charset="0"/>
              <a:buChar char="•"/>
            </a:pPr>
            <a:r>
              <a:rPr lang="en-US" dirty="0" err="1" smtClean="0"/>
              <a:t>Pagsunod</a:t>
            </a:r>
            <a:r>
              <a:rPr lang="en-US" dirty="0" smtClean="0"/>
              <a:t> </a:t>
            </a:r>
            <a:r>
              <a:rPr lang="en-US" dirty="0" err="1" smtClean="0"/>
              <a:t>sa</a:t>
            </a:r>
            <a:r>
              <a:rPr lang="en-US" dirty="0" smtClean="0"/>
              <a:t> </a:t>
            </a:r>
            <a:r>
              <a:rPr lang="en-US" dirty="0" err="1" smtClean="0"/>
              <a:t>mga</a:t>
            </a:r>
            <a:r>
              <a:rPr lang="en-US" dirty="0" smtClean="0"/>
              <a:t> </a:t>
            </a:r>
            <a:r>
              <a:rPr lang="en-US" dirty="0" err="1" smtClean="0"/>
              <a:t>batas</a:t>
            </a:r>
            <a:r>
              <a:rPr lang="en-US" dirty="0" smtClean="0"/>
              <a:t> </a:t>
            </a:r>
            <a:r>
              <a:rPr lang="en-US" dirty="0" err="1" smtClean="0"/>
              <a:t>na</a:t>
            </a:r>
            <a:r>
              <a:rPr lang="en-US" dirty="0" smtClean="0"/>
              <a:t> </a:t>
            </a:r>
            <a:r>
              <a:rPr lang="en-US" dirty="0" err="1" smtClean="0"/>
              <a:t>ipinatutupad</a:t>
            </a:r>
            <a:r>
              <a:rPr lang="en-US" dirty="0" smtClean="0"/>
              <a:t> ng barangay.</a:t>
            </a:r>
          </a:p>
          <a:p>
            <a:pPr marL="285750" indent="-285750" algn="ctr">
              <a:buFont typeface="Arial" panose="020B0604020202020204" pitchFamily="34" charset="0"/>
              <a:buChar char="•"/>
            </a:pPr>
            <a:r>
              <a:rPr lang="en-US" dirty="0" err="1" smtClean="0"/>
              <a:t>Pakikipag-ugnayan</a:t>
            </a:r>
            <a:r>
              <a:rPr lang="en-US" dirty="0" smtClean="0"/>
              <a:t> </a:t>
            </a:r>
            <a:r>
              <a:rPr lang="en-US" dirty="0" err="1" smtClean="0"/>
              <a:t>sa</a:t>
            </a:r>
            <a:r>
              <a:rPr lang="en-US" dirty="0" smtClean="0"/>
              <a:t> </a:t>
            </a:r>
            <a:r>
              <a:rPr lang="en-US" dirty="0" err="1" smtClean="0"/>
              <a:t>mga</a:t>
            </a:r>
            <a:r>
              <a:rPr lang="en-US" dirty="0" smtClean="0"/>
              <a:t> Gawain ng barangay.</a:t>
            </a:r>
            <a:endParaRPr lang="en-US" dirty="0"/>
          </a:p>
        </p:txBody>
      </p:sp>
      <p:sp>
        <p:nvSpPr>
          <p:cNvPr id="5" name="Rounded Rectangle 4"/>
          <p:cNvSpPr/>
          <p:nvPr/>
        </p:nvSpPr>
        <p:spPr>
          <a:xfrm>
            <a:off x="4764503" y="710054"/>
            <a:ext cx="3288631" cy="17165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smtClean="0"/>
              <a:t>Gampanin</a:t>
            </a:r>
            <a:r>
              <a:rPr lang="en-US" dirty="0" smtClean="0"/>
              <a:t> ng barangay </a:t>
            </a:r>
            <a:r>
              <a:rPr lang="en-US" dirty="0" err="1" smtClean="0"/>
              <a:t>na</a:t>
            </a:r>
            <a:r>
              <a:rPr lang="en-US" dirty="0" smtClean="0"/>
              <a:t> </a:t>
            </a:r>
            <a:r>
              <a:rPr lang="en-US" dirty="0" err="1" smtClean="0"/>
              <a:t>mapanatiling</a:t>
            </a:r>
            <a:r>
              <a:rPr lang="en-US" dirty="0" smtClean="0"/>
              <a:t> </a:t>
            </a:r>
            <a:r>
              <a:rPr lang="en-US" dirty="0" err="1" smtClean="0"/>
              <a:t>maayos</a:t>
            </a:r>
            <a:r>
              <a:rPr lang="en-US" dirty="0" smtClean="0"/>
              <a:t>, </a:t>
            </a:r>
            <a:r>
              <a:rPr lang="en-US" dirty="0" err="1" smtClean="0"/>
              <a:t>mapayapa</a:t>
            </a:r>
            <a:r>
              <a:rPr lang="en-US" dirty="0" smtClean="0"/>
              <a:t> </a:t>
            </a:r>
            <a:r>
              <a:rPr lang="en-US" dirty="0" err="1" smtClean="0"/>
              <a:t>ang</a:t>
            </a:r>
            <a:r>
              <a:rPr lang="en-US" dirty="0" smtClean="0"/>
              <a:t> </a:t>
            </a:r>
            <a:r>
              <a:rPr lang="en-US" dirty="0" err="1" smtClean="0"/>
              <a:t>kanyang</a:t>
            </a:r>
            <a:r>
              <a:rPr lang="en-US" dirty="0" smtClean="0"/>
              <a:t> </a:t>
            </a:r>
            <a:r>
              <a:rPr lang="en-US" dirty="0" err="1" smtClean="0"/>
              <a:t>nasasakupan</a:t>
            </a:r>
            <a:r>
              <a:rPr lang="en-US" dirty="0" smtClean="0"/>
              <a:t>.</a:t>
            </a:r>
            <a:endParaRPr lang="en-US" dirty="0"/>
          </a:p>
        </p:txBody>
      </p:sp>
      <p:cxnSp>
        <p:nvCxnSpPr>
          <p:cNvPr id="7" name="Straight Arrow Connector 6"/>
          <p:cNvCxnSpPr/>
          <p:nvPr/>
        </p:nvCxnSpPr>
        <p:spPr>
          <a:xfrm flipH="1">
            <a:off x="4275786" y="4095482"/>
            <a:ext cx="940158" cy="5795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710033" y="4095482"/>
            <a:ext cx="831820" cy="7422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408818" y="2193014"/>
            <a:ext cx="1" cy="10267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rame 13"/>
          <p:cNvSpPr/>
          <p:nvPr/>
        </p:nvSpPr>
        <p:spPr>
          <a:xfrm>
            <a:off x="211015" y="351692"/>
            <a:ext cx="11619914" cy="6217920"/>
          </a:xfrm>
          <a:prstGeom prst="frame">
            <a:avLst>
              <a:gd name="adj1" fmla="val 209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Tree>
    <p:extLst>
      <p:ext uri="{BB962C8B-B14F-4D97-AF65-F5344CB8AC3E}">
        <p14:creationId xmlns:p14="http://schemas.microsoft.com/office/powerpoint/2010/main" val="3024303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PH">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3"/>
            <a:ext cx="12194977" cy="6856327"/>
          </a:xfrm>
          <a:prstGeom prst="rect">
            <a:avLst/>
          </a:prstGeom>
        </p:spPr>
      </p:pic>
      <p:sp>
        <p:nvSpPr>
          <p:cNvPr id="8" name="Rectangle 7"/>
          <p:cNvSpPr/>
          <p:nvPr/>
        </p:nvSpPr>
        <p:spPr>
          <a:xfrm>
            <a:off x="424069" y="354495"/>
            <a:ext cx="11343861" cy="61490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4" name="Table 3"/>
          <p:cNvGraphicFramePr/>
          <p:nvPr/>
        </p:nvGraphicFramePr>
        <p:xfrm>
          <a:off x="424815" y="354330"/>
          <a:ext cx="11364595" cy="6043295"/>
        </p:xfrm>
        <a:graphic>
          <a:graphicData uri="http://schemas.openxmlformats.org/drawingml/2006/table">
            <a:tbl>
              <a:tblPr firstRow="1" bandRow="1">
                <a:tableStyleId>{5940675A-B579-460E-94D1-54222C63F5DA}</a:tableStyleId>
              </a:tblPr>
              <a:tblGrid>
                <a:gridCol w="5599430"/>
                <a:gridCol w="93980"/>
                <a:gridCol w="5671185"/>
              </a:tblGrid>
              <a:tr h="198755">
                <a:tc gridSpan="2">
                  <a:txBody>
                    <a:bodyPr/>
                    <a:lstStyle/>
                    <a:p>
                      <a:pPr indent="0" algn="ctr">
                        <a:buNone/>
                      </a:pPr>
                      <a:r>
                        <a:rPr lang="en-US" sz="1400" b="1">
                          <a:latin typeface="Cambria" panose="02040503050406030204" charset="0"/>
                          <a:cs typeface="Cambria" panose="02040503050406030204" charset="0"/>
                        </a:rPr>
                        <a:t>Local</a:t>
                      </a:r>
                      <a:endParaRPr lang="en-US" sz="1400" b="1">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1400" b="1">
                          <a:latin typeface="Cambria" panose="02040503050406030204" charset="0"/>
                          <a:cs typeface="Cambria" panose="02040503050406030204" charset="0"/>
                        </a:rPr>
                        <a:t>International</a:t>
                      </a:r>
                      <a:endParaRPr lang="en-US" sz="1400" b="1">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755">
                <a:tc gridSpan="3">
                  <a:txBody>
                    <a:bodyPr/>
                    <a:lstStyle/>
                    <a:p>
                      <a:pPr indent="0" algn="ctr">
                        <a:buNone/>
                      </a:pPr>
                      <a:r>
                        <a:rPr lang="en-US" sz="1400" b="1">
                          <a:latin typeface="Cambria" panose="02040503050406030204" charset="0"/>
                          <a:cs typeface="Cambria" panose="02040503050406030204" charset="0"/>
                        </a:rPr>
                        <a:t>Church Mass/ Services/ Bible Study</a:t>
                      </a:r>
                      <a:endParaRPr lang="en-US" sz="1400" b="1">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8755">
                <a:tc gridSpan="3">
                  <a:txBody>
                    <a:bodyPr/>
                    <a:lstStyle/>
                    <a:p>
                      <a:pPr indent="0" algn="ctr">
                        <a:buNone/>
                      </a:pPr>
                      <a:r>
                        <a:rPr lang="en-US" sz="1400" b="1">
                          <a:latin typeface="Cambria" panose="02040503050406030204" charset="0"/>
                          <a:cs typeface="Cambria" panose="02040503050406030204" charset="0"/>
                        </a:rPr>
                        <a:t>News Updates</a:t>
                      </a:r>
                      <a:endParaRPr lang="en-US" sz="1400" b="1">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456690">
                <a:tc>
                  <a:txBody>
                    <a:bodyPr/>
                    <a:lstStyle/>
                    <a:p>
                      <a:pPr indent="0" algn="ctr">
                        <a:buNone/>
                      </a:pPr>
                      <a:r>
                        <a:rPr lang="en-US" sz="1200" b="1">
                          <a:latin typeface="Calibri" panose="020F0502020204030204" charset="0"/>
                          <a:cs typeface="Calibri" panose="020F0502020204030204" charset="0"/>
                        </a:rPr>
                        <a:t>Dip in church attendance feared to weaken family tiesPublished April 19, 2017, 2:07 PMBy Christina I. Hermoso</a:t>
                      </a:r>
                    </a:p>
                    <a:p>
                      <a:pPr indent="0" algn="ctr">
                        <a:buNone/>
                      </a:pPr>
                      <a:endParaRPr lang="en-US" sz="1200" b="1">
                        <a:latin typeface="Calibri" panose="020F0502020204030204" charset="0"/>
                        <a:cs typeface="Calibri" panose="020F0502020204030204" charset="0"/>
                      </a:endParaRPr>
                    </a:p>
                    <a:p>
                      <a:pPr indent="0" algn="ctr">
                        <a:buNone/>
                      </a:pPr>
                      <a:r>
                        <a:rPr lang="en-US" sz="1200" b="0">
                          <a:latin typeface="Calibri" panose="020F0502020204030204" charset="0"/>
                          <a:cs typeface="Calibri" panose="020F0502020204030204" charset="0"/>
                        </a:rPr>
                        <a:t>Former Ambassador to the Vatican Henrietta De Villa has expressed concern over a Social Weather Station (SWS) survey that showed a decline in Sunday mass attendance among Filipino Catholics in recent years. </a:t>
                      </a:r>
                      <a:r>
                        <a:rPr lang="en-US" sz="1400" b="0">
                          <a:latin typeface="Cambria" panose="02040503050406030204" charset="0"/>
                          <a:cs typeface="Cambria" panose="02040503050406030204" charset="0"/>
                        </a:rPr>
                        <a:t> </a:t>
                      </a:r>
                      <a:endParaRPr lang="en-US" sz="1400" b="0">
                        <a:latin typeface="Cambria" panose="02040503050406030204" charset="0"/>
                        <a:ea typeface="Calibri" panose="020F0502020204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ctr">
                        <a:buNone/>
                      </a:pPr>
                      <a:r>
                        <a:rPr lang="en-US" sz="1200" b="1">
                          <a:latin typeface="Calibri" panose="020F0502020204030204" charset="0"/>
                          <a:cs typeface="Calibri" panose="020F0502020204030204" charset="0"/>
                        </a:rPr>
                        <a:t>Marriage Research: Attending Church Together Strengthens RelationshipJim Liebelt - Contributing Writer</a:t>
                      </a:r>
                    </a:p>
                    <a:p>
                      <a:pPr indent="0" algn="ctr">
                        <a:buNone/>
                      </a:pPr>
                      <a:endParaRPr lang="en-US" sz="1200" b="1">
                        <a:latin typeface="Calibri" panose="020F0502020204030204" charset="0"/>
                        <a:cs typeface="Calibri" panose="020F0502020204030204" charset="0"/>
                      </a:endParaRPr>
                    </a:p>
                    <a:p>
                      <a:pPr indent="0" algn="ctr">
                        <a:buNone/>
                      </a:pPr>
                      <a:r>
                        <a:rPr lang="en-US" sz="1200" b="0">
                          <a:latin typeface="Calibri" panose="020F0502020204030204" charset="0"/>
                          <a:cs typeface="Calibri" panose="020F0502020204030204" charset="0"/>
                        </a:rPr>
                        <a:t>A recently released study suggests that couples who attend church together regularly have a higher level of relationship satisfaction than couples who do not.  </a:t>
                      </a:r>
                      <a:r>
                        <a:rPr lang="en-US" sz="1400" b="0">
                          <a:latin typeface="Cambria" panose="02040503050406030204" charset="0"/>
                          <a:cs typeface="Cambria" panose="02040503050406030204" charset="0"/>
                        </a:rPr>
                        <a:t> </a:t>
                      </a:r>
                      <a:endParaRPr lang="en-US" sz="1400" b="0">
                        <a:latin typeface="Cambria" panose="02040503050406030204" charset="0"/>
                        <a:ea typeface="Calibri" panose="020F0502020204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718820">
                <a:tc>
                  <a:txBody>
                    <a:bodyPr/>
                    <a:lstStyle/>
                    <a:p>
                      <a:pPr indent="0">
                        <a:buNone/>
                      </a:pPr>
                      <a:r>
                        <a:rPr lang="en-US" sz="1200" b="1">
                          <a:latin typeface="Calibri" panose="020F0502020204030204" charset="0"/>
                          <a:cs typeface="Calibri" panose="020F0502020204030204" charset="0"/>
                        </a:rPr>
                        <a:t>Reference:</a:t>
                      </a:r>
                    </a:p>
                    <a:p>
                      <a:pPr indent="0">
                        <a:buNone/>
                      </a:pPr>
                      <a:r>
                        <a:rPr lang="en-US" sz="1200" b="0">
                          <a:latin typeface="Calibri" panose="020F0502020204030204" charset="0"/>
                          <a:cs typeface="Calibri" panose="020F0502020204030204" charset="0"/>
                        </a:rPr>
                        <a:t>Rowe, N. A. (n.d.). Making my faith my own: church attendance and first-year college student religious and spiritual development. Retrieved from </a:t>
                      </a:r>
                      <a:endParaRPr lang="en-US" sz="12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gridSpan="2">
                  <a:txBody>
                    <a:bodyPr/>
                    <a:lstStyle/>
                    <a:p>
                      <a:pPr indent="0">
                        <a:buNone/>
                      </a:pPr>
                      <a:r>
                        <a:rPr lang="en-US" sz="1200" b="1">
                          <a:latin typeface="Calibri" panose="020F0502020204030204" charset="0"/>
                          <a:cs typeface="Calibri" panose="020F0502020204030204" charset="0"/>
                        </a:rPr>
                        <a:t>Reference:</a:t>
                      </a:r>
                    </a:p>
                    <a:p>
                      <a:pPr indent="0">
                        <a:buNone/>
                      </a:pPr>
                      <a:r>
                        <a:rPr lang="en-US" sz="1200" b="0">
                          <a:latin typeface="Calibri" panose="020F0502020204030204" charset="0"/>
                          <a:cs typeface="Calibri" panose="020F0502020204030204" charset="0"/>
                        </a:rPr>
                        <a:t>Schleifer, C., &amp; Chaves, M. (2016). Family Formation and Religious Service Attendance. Sociological Methods &amp; Research, 46(1), 125–152. doi: 10.1177/0049124114526376</a:t>
                      </a:r>
                      <a:endParaRPr lang="en-US" sz="12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3360">
                <a:tc gridSpan="3">
                  <a:txBody>
                    <a:bodyPr/>
                    <a:lstStyle/>
                    <a:p>
                      <a:pPr indent="0" algn="ctr">
                        <a:buNone/>
                      </a:pPr>
                      <a:r>
                        <a:rPr lang="en-US" sz="1400" b="1">
                          <a:latin typeface="Cambria" panose="02040503050406030204" charset="0"/>
                          <a:cs typeface="Cambria" panose="02040503050406030204" charset="0"/>
                        </a:rPr>
                        <a:t>Research Findings</a:t>
                      </a:r>
                      <a:endParaRPr lang="en-US" sz="1400" b="1">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21205">
                <a:tc>
                  <a:txBody>
                    <a:bodyPr/>
                    <a:lstStyle/>
                    <a:p>
                      <a:pPr indent="0" algn="ctr">
                        <a:buNone/>
                      </a:pPr>
                      <a:r>
                        <a:rPr lang="en-US" sz="1400" b="1">
                          <a:latin typeface="Cambria" panose="02040503050406030204" charset="0"/>
                          <a:cs typeface="Cambria" panose="02040503050406030204" charset="0"/>
                        </a:rPr>
                        <a:t> Making my faith my own: church attendance and first-year college student religious and spiritual development Neil Alan Rowe</a:t>
                      </a:r>
                    </a:p>
                    <a:p>
                      <a:pPr indent="0" algn="ctr">
                        <a:buNone/>
                      </a:pPr>
                      <a:endParaRPr lang="en-US" sz="1400" b="1">
                        <a:latin typeface="Cambria" panose="02040503050406030204" charset="0"/>
                        <a:cs typeface="Cambria" panose="02040503050406030204" charset="0"/>
                      </a:endParaRPr>
                    </a:p>
                    <a:p>
                      <a:pPr indent="0" algn="ctr">
                        <a:buNone/>
                      </a:pPr>
                      <a:r>
                        <a:rPr lang="en-US" sz="1400" b="1">
                          <a:latin typeface="Cambria" panose="02040503050406030204" charset="0"/>
                          <a:cs typeface="Cambria" panose="02040503050406030204" charset="0"/>
                        </a:rPr>
                        <a:t> </a:t>
                      </a:r>
                      <a:r>
                        <a:rPr lang="en-US" sz="1400" b="0">
                          <a:latin typeface="Cambria" panose="02040503050406030204" charset="0"/>
                          <a:cs typeface="Cambria" panose="02040503050406030204" charset="0"/>
                        </a:rPr>
                        <a:t>For some first-year college students, attending church is an expression of freedom and personal power to be an agent in their own religious and spiritual development. Students not attending church services or a campus ministry conserved their spirituality through science and nature and through public and community service and being a good person.   </a:t>
                      </a: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400" b="0">
                          <a:latin typeface="Cambria" panose="02040503050406030204" charset="0"/>
                          <a:cs typeface="Cambria" panose="02040503050406030204" charset="0"/>
                        </a:rPr>
                        <a:t> </a:t>
                      </a:r>
                      <a:r>
                        <a:rPr lang="en-US" sz="1400" b="1">
                          <a:latin typeface="Cambria" panose="02040503050406030204" charset="0"/>
                          <a:cs typeface="Cambria" panose="02040503050406030204" charset="0"/>
                        </a:rPr>
                        <a:t>Family Formation and Religious Service Attendance: Untangling Marital and Parental Effects Cyrus Schleifer and Mark Chaves </a:t>
                      </a:r>
                    </a:p>
                    <a:p>
                      <a:pPr indent="0">
                        <a:buNone/>
                      </a:pPr>
                      <a:endParaRPr lang="en-US" sz="1400" b="1">
                        <a:latin typeface="Cambria" panose="02040503050406030204" charset="0"/>
                        <a:cs typeface="Cambria" panose="02040503050406030204" charset="0"/>
                      </a:endParaRPr>
                    </a:p>
                    <a:p>
                      <a:pPr indent="0">
                        <a:buNone/>
                      </a:pPr>
                      <a:r>
                        <a:rPr lang="en-US" sz="1400" b="0">
                          <a:latin typeface="Cambria" panose="02040503050406030204" charset="0"/>
                          <a:cs typeface="Cambria" panose="02040503050406030204" charset="0"/>
                        </a:rPr>
                        <a:t>Married people attend religious services significantly more frequently than unmarried people, and those with more children attend more frequently than those with fewer children.  </a:t>
                      </a: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993140">
                <a:tc>
                  <a:txBody>
                    <a:bodyPr/>
                    <a:lstStyle/>
                    <a:p>
                      <a:pPr indent="0">
                        <a:buNone/>
                      </a:pPr>
                      <a:r>
                        <a:rPr lang="en-US" sz="1400" b="1">
                          <a:latin typeface="Cambria" panose="02040503050406030204" charset="0"/>
                          <a:cs typeface="Cambria" panose="02040503050406030204" charset="0"/>
                        </a:rPr>
                        <a:t>Reference:</a:t>
                      </a:r>
                    </a:p>
                    <a:p>
                      <a:pPr indent="0">
                        <a:buNone/>
                      </a:pPr>
                      <a:r>
                        <a:rPr lang="en-US" sz="1400" b="0">
                          <a:latin typeface="Cambria" panose="02040503050406030204" charset="0"/>
                          <a:cs typeface="Cambria" panose="02040503050406030204" charset="0"/>
                        </a:rPr>
                        <a:t>Rowe, N. A. (n.d.). Making my faith my own: church attendance and first-year college student religious and spiritual development. Retrieved from  </a:t>
                      </a: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8D8D8"/>
                    </a:solidFill>
                  </a:tcPr>
                </a:tc>
                <a:tc gridSpan="2">
                  <a:txBody>
                    <a:bodyPr/>
                    <a:lstStyle/>
                    <a:p>
                      <a:pPr indent="0">
                        <a:buNone/>
                      </a:pPr>
                      <a:r>
                        <a:rPr lang="en-US" sz="1400" b="1">
                          <a:latin typeface="Cambria" panose="02040503050406030204" charset="0"/>
                          <a:cs typeface="Cambria" panose="02040503050406030204" charset="0"/>
                        </a:rPr>
                        <a:t>Reference: </a:t>
                      </a:r>
                    </a:p>
                    <a:p>
                      <a:pPr indent="0">
                        <a:buNone/>
                      </a:pPr>
                      <a:r>
                        <a:rPr lang="en-US" sz="1400" b="0">
                          <a:latin typeface="Cambria" panose="02040503050406030204" charset="0"/>
                          <a:cs typeface="Cambria" panose="02040503050406030204" charset="0"/>
                        </a:rPr>
                        <a:t>Schleifer, C., &amp; Chaves, M. (2016). Family Formation and Religious Service Attendance. Sociological Methods &amp; Research, 46(1), 125–152. doi: 10.1177/0049124114526376</a:t>
                      </a: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8D8D8"/>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extLst>
      <p:ext uri="{BB962C8B-B14F-4D97-AF65-F5344CB8AC3E}">
        <p14:creationId xmlns:p14="http://schemas.microsoft.com/office/powerpoint/2010/main" val="262588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5928" y="2265023"/>
            <a:ext cx="8108310" cy="1938992"/>
          </a:xfrm>
          <a:prstGeom prst="rect">
            <a:avLst/>
          </a:prstGeom>
          <a:solidFill>
            <a:schemeClr val="tx2"/>
          </a:solidFill>
        </p:spPr>
        <p:txBody>
          <a:bodyPr wrap="none">
            <a:spAutoFit/>
          </a:bodyPr>
          <a:lstStyle/>
          <a:p>
            <a:pPr algn="ctr"/>
            <a:r>
              <a:rPr lang="en-US" sz="60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BARANGAY – </a:t>
            </a:r>
          </a:p>
          <a:p>
            <a:pPr algn="ctr"/>
            <a:r>
              <a:rPr lang="en-US" sz="60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COMMUNITY SERVICE</a:t>
            </a:r>
            <a:endParaRPr lang="en-PH" sz="60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Frame 2"/>
          <p:cNvSpPr/>
          <p:nvPr/>
        </p:nvSpPr>
        <p:spPr>
          <a:xfrm>
            <a:off x="873457" y="1651379"/>
            <a:ext cx="10413242" cy="3166281"/>
          </a:xfrm>
          <a:prstGeom prst="frame">
            <a:avLst>
              <a:gd name="adj1" fmla="val 431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4" name="Rectangle 3"/>
          <p:cNvSpPr/>
          <p:nvPr/>
        </p:nvSpPr>
        <p:spPr>
          <a:xfrm>
            <a:off x="2267338" y="4355041"/>
            <a:ext cx="7984878" cy="769441"/>
          </a:xfrm>
          <a:prstGeom prst="rect">
            <a:avLst/>
          </a:prstGeom>
          <a:solidFill>
            <a:schemeClr val="tx2"/>
          </a:solidFill>
        </p:spPr>
        <p:txBody>
          <a:bodyPr wrap="none">
            <a:spAutoFit/>
          </a:bodyPr>
          <a:lstStyle/>
          <a:p>
            <a:pPr algn="ctr"/>
            <a:r>
              <a:rPr lang="en-US" sz="44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CLAIRE ANTONETTE ACEDERA</a:t>
            </a:r>
            <a:endParaRPr lang="en-PH" sz="44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90585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393895" y="520505"/>
            <a:ext cx="11324493" cy="5936565"/>
          </a:xfrm>
          <a:prstGeom prst="frame">
            <a:avLst>
              <a:gd name="adj1" fmla="val 14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2" name="Rectangle 1"/>
          <p:cNvSpPr/>
          <p:nvPr/>
        </p:nvSpPr>
        <p:spPr>
          <a:xfrm>
            <a:off x="2974463" y="318664"/>
            <a:ext cx="6429965" cy="769441"/>
          </a:xfrm>
          <a:prstGeom prst="rect">
            <a:avLst/>
          </a:prstGeom>
          <a:solidFill>
            <a:schemeClr val="tx2"/>
          </a:solidFill>
        </p:spPr>
        <p:txBody>
          <a:bodyPr wrap="none">
            <a:spAutoFit/>
          </a:bodyPr>
          <a:lstStyle/>
          <a:p>
            <a:pPr algn="ctr"/>
            <a:r>
              <a:rPr lang="en-US" sz="44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WHAT IS BARANGGAY?</a:t>
            </a:r>
            <a:endParaRPr lang="en-PH" sz="44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4" name="Rectangle 3"/>
          <p:cNvSpPr/>
          <p:nvPr/>
        </p:nvSpPr>
        <p:spPr>
          <a:xfrm>
            <a:off x="773045" y="2168425"/>
            <a:ext cx="10368568" cy="2640723"/>
          </a:xfrm>
          <a:prstGeom prst="rect">
            <a:avLst/>
          </a:prstGeom>
        </p:spPr>
        <p:txBody>
          <a:bodyPr wrap="square">
            <a:spAutoFit/>
          </a:bodyPr>
          <a:lstStyle/>
          <a:p>
            <a:pPr marL="342900" lvl="0" indent="-342900" algn="just">
              <a:lnSpc>
                <a:spcPct val="115000"/>
              </a:lnSpc>
              <a:spcAft>
                <a:spcPts val="1000"/>
              </a:spcAft>
              <a:buFont typeface="Symbol" panose="05050102010706020507" pitchFamily="18" charset="2"/>
              <a:buChar char=""/>
            </a:pPr>
            <a:r>
              <a:rPr lang="en-US" sz="2400" dirty="0">
                <a:latin typeface="Century Gothic" panose="020B0502020202020204" pitchFamily="34" charset="0"/>
                <a:ea typeface="Calibri" panose="020F0502020204030204" pitchFamily="34" charset="0"/>
                <a:cs typeface="Times New Roman" panose="02020603050405020304" pitchFamily="18" charset="0"/>
              </a:rPr>
              <a:t>The barangay government unit is composed of elective officials called the </a:t>
            </a:r>
            <a:r>
              <a:rPr lang="en-US" sz="2400" dirty="0" err="1">
                <a:latin typeface="Century Gothic" panose="020B0502020202020204" pitchFamily="34" charset="0"/>
                <a:ea typeface="Calibri" panose="020F0502020204030204" pitchFamily="34" charset="0"/>
                <a:cs typeface="Times New Roman" panose="02020603050405020304" pitchFamily="18" charset="0"/>
              </a:rPr>
              <a:t>Punong</a:t>
            </a:r>
            <a:r>
              <a:rPr lang="en-US" sz="2400" dirty="0">
                <a:latin typeface="Century Gothic" panose="020B0502020202020204" pitchFamily="34" charset="0"/>
                <a:ea typeface="Calibri" panose="020F0502020204030204" pitchFamily="34" charset="0"/>
                <a:cs typeface="Times New Roman" panose="02020603050405020304" pitchFamily="18" charset="0"/>
              </a:rPr>
              <a:t> Barangay who is the chief executive, the </a:t>
            </a:r>
            <a:r>
              <a:rPr lang="en-US" sz="2400" dirty="0" err="1">
                <a:latin typeface="Century Gothic" panose="020B0502020202020204" pitchFamily="34" charset="0"/>
                <a:ea typeface="Calibri" panose="020F0502020204030204" pitchFamily="34" charset="0"/>
                <a:cs typeface="Times New Roman" panose="02020603050405020304" pitchFamily="18" charset="0"/>
              </a:rPr>
              <a:t>Sangguniang</a:t>
            </a:r>
            <a:r>
              <a:rPr lang="en-US" sz="2400" dirty="0">
                <a:latin typeface="Century Gothic" panose="020B0502020202020204" pitchFamily="34" charset="0"/>
                <a:ea typeface="Calibri" panose="020F0502020204030204" pitchFamily="34" charset="0"/>
                <a:cs typeface="Times New Roman" panose="02020603050405020304" pitchFamily="18" charset="0"/>
              </a:rPr>
              <a:t> Barangay members, also called </a:t>
            </a:r>
            <a:r>
              <a:rPr lang="en-US" sz="2400" dirty="0" err="1">
                <a:latin typeface="Century Gothic" panose="020B0502020202020204" pitchFamily="34" charset="0"/>
                <a:ea typeface="Calibri" panose="020F0502020204030204" pitchFamily="34" charset="0"/>
                <a:cs typeface="Times New Roman" panose="02020603050405020304" pitchFamily="18" charset="0"/>
              </a:rPr>
              <a:t>Kagawads</a:t>
            </a:r>
            <a:r>
              <a:rPr lang="en-US" sz="2400" dirty="0">
                <a:latin typeface="Century Gothic" panose="020B0502020202020204" pitchFamily="34" charset="0"/>
                <a:ea typeface="Calibri" panose="020F0502020204030204" pitchFamily="34" charset="0"/>
                <a:cs typeface="Times New Roman" panose="02020603050405020304" pitchFamily="18" charset="0"/>
              </a:rPr>
              <a:t>, and the </a:t>
            </a:r>
            <a:r>
              <a:rPr lang="en-US" sz="2400" dirty="0" err="1">
                <a:latin typeface="Century Gothic" panose="020B0502020202020204" pitchFamily="34" charset="0"/>
                <a:ea typeface="Calibri" panose="020F0502020204030204" pitchFamily="34" charset="0"/>
                <a:cs typeface="Times New Roman" panose="02020603050405020304" pitchFamily="18" charset="0"/>
              </a:rPr>
              <a:t>Sangguniang</a:t>
            </a:r>
            <a:r>
              <a:rPr lang="en-US" sz="2400" dirty="0">
                <a:latin typeface="Century Gothic" panose="020B0502020202020204" pitchFamily="34" charset="0"/>
                <a:ea typeface="Calibri" panose="020F0502020204030204" pitchFamily="34" charset="0"/>
                <a:cs typeface="Times New Roman" panose="02020603050405020304" pitchFamily="18" charset="0"/>
              </a:rPr>
              <a:t> </a:t>
            </a:r>
            <a:r>
              <a:rPr lang="en-US" sz="2400" dirty="0" err="1">
                <a:latin typeface="Century Gothic" panose="020B0502020202020204" pitchFamily="34" charset="0"/>
                <a:ea typeface="Calibri" panose="020F0502020204030204" pitchFamily="34" charset="0"/>
                <a:cs typeface="Times New Roman" panose="02020603050405020304" pitchFamily="18" charset="0"/>
              </a:rPr>
              <a:t>Kabataan</a:t>
            </a:r>
            <a:r>
              <a:rPr lang="en-US" sz="2400" dirty="0">
                <a:latin typeface="Century Gothic" panose="020B0502020202020204" pitchFamily="34" charset="0"/>
                <a:ea typeface="Calibri" panose="020F0502020204030204" pitchFamily="34" charset="0"/>
                <a:cs typeface="Times New Roman" panose="02020603050405020304" pitchFamily="18" charset="0"/>
              </a:rPr>
              <a:t> Chairman. The appointive officials are the barangay Secretary, the barangay Treasurer, the members of the </a:t>
            </a:r>
            <a:r>
              <a:rPr lang="en-US" sz="2400" dirty="0" err="1">
                <a:latin typeface="Century Gothic" panose="020B0502020202020204" pitchFamily="34" charset="0"/>
                <a:ea typeface="Calibri" panose="020F0502020204030204" pitchFamily="34" charset="0"/>
                <a:cs typeface="Times New Roman" panose="02020603050405020304" pitchFamily="18" charset="0"/>
              </a:rPr>
              <a:t>Lupong</a:t>
            </a:r>
            <a:r>
              <a:rPr lang="en-US" sz="2400" dirty="0">
                <a:latin typeface="Century Gothic" panose="020B0502020202020204" pitchFamily="34" charset="0"/>
                <a:ea typeface="Calibri" panose="020F0502020204030204" pitchFamily="34" charset="0"/>
                <a:cs typeface="Times New Roman" panose="02020603050405020304" pitchFamily="18" charset="0"/>
              </a:rPr>
              <a:t> </a:t>
            </a:r>
            <a:r>
              <a:rPr lang="en-US" sz="2400" dirty="0" err="1">
                <a:latin typeface="Century Gothic" panose="020B0502020202020204" pitchFamily="34" charset="0"/>
                <a:ea typeface="Calibri" panose="020F0502020204030204" pitchFamily="34" charset="0"/>
                <a:cs typeface="Times New Roman" panose="02020603050405020304" pitchFamily="18" charset="0"/>
              </a:rPr>
              <a:t>Tagapamayapa</a:t>
            </a:r>
            <a:r>
              <a:rPr lang="en-US" sz="2400" dirty="0">
                <a:latin typeface="Century Gothic" panose="020B0502020202020204" pitchFamily="34" charset="0"/>
                <a:ea typeface="Calibri" panose="020F0502020204030204" pitchFamily="34" charset="0"/>
                <a:cs typeface="Times New Roman" panose="02020603050405020304" pitchFamily="18" charset="0"/>
              </a:rPr>
              <a:t>, and the barangay </a:t>
            </a:r>
            <a:r>
              <a:rPr lang="en-US" sz="2400" dirty="0" err="1">
                <a:latin typeface="Century Gothic" panose="020B0502020202020204" pitchFamily="34" charset="0"/>
                <a:ea typeface="Calibri" panose="020F0502020204030204" pitchFamily="34" charset="0"/>
                <a:cs typeface="Times New Roman" panose="02020603050405020304" pitchFamily="18" charset="0"/>
              </a:rPr>
              <a:t>Tanods</a:t>
            </a:r>
            <a:r>
              <a:rPr lang="en-US" sz="2400" dirty="0">
                <a:latin typeface="Century Gothic" panose="020B0502020202020204" pitchFamily="34" charset="0"/>
                <a:ea typeface="Calibri" panose="020F0502020204030204" pitchFamily="34" charset="0"/>
                <a:cs typeface="Times New Roman" panose="02020603050405020304" pitchFamily="18" charset="0"/>
              </a:rPr>
              <a:t>.</a:t>
            </a:r>
            <a:endParaRPr lang="en-PH" sz="24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8325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393895" y="520505"/>
            <a:ext cx="11324493" cy="5936565"/>
          </a:xfrm>
          <a:prstGeom prst="frame">
            <a:avLst>
              <a:gd name="adj1" fmla="val 14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2" name="Rectangle 1"/>
          <p:cNvSpPr/>
          <p:nvPr/>
        </p:nvSpPr>
        <p:spPr>
          <a:xfrm>
            <a:off x="1865053" y="196947"/>
            <a:ext cx="7936788" cy="1649682"/>
          </a:xfrm>
          <a:prstGeom prst="rect">
            <a:avLst/>
          </a:prstGeom>
          <a:solidFill>
            <a:schemeClr val="tx2"/>
          </a:solidFill>
        </p:spPr>
        <p:txBody>
          <a:bodyPr wrap="none">
            <a:spAutoFit/>
          </a:bodyPr>
          <a:lstStyle/>
          <a:p>
            <a:pPr marL="342900" lvl="0" indent="-342900" algn="ctr">
              <a:lnSpc>
                <a:spcPct val="115000"/>
              </a:lnSpc>
              <a:spcAft>
                <a:spcPts val="1000"/>
              </a:spcAft>
              <a:buFont typeface="+mj-lt"/>
              <a:buAutoNum type="romanUcPeriod"/>
            </a:pPr>
            <a:r>
              <a:rPr lang="en-US" sz="44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THE BARANGAY STRUCTURE </a:t>
            </a:r>
            <a:br>
              <a:rPr lang="en-US" sz="44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br>
            <a:r>
              <a:rPr lang="en-US" sz="44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AND </a:t>
            </a:r>
            <a:r>
              <a:rPr lang="en-US" sz="44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GENERAL FUNCTIONS</a:t>
            </a:r>
            <a:endParaRPr lang="en-PH" sz="4400"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71857" y="1892594"/>
            <a:ext cx="10368568" cy="4274696"/>
          </a:xfrm>
          <a:prstGeom prst="rect">
            <a:avLst/>
          </a:prstGeom>
        </p:spPr>
        <p:txBody>
          <a:bodyPr wrap="square">
            <a:spAutoFit/>
          </a:bodyPr>
          <a:lstStyle/>
          <a:p>
            <a:pPr algn="just">
              <a:lnSpc>
                <a:spcPct val="115000"/>
              </a:lnSpc>
              <a:spcAft>
                <a:spcPts val="1000"/>
              </a:spcAft>
            </a:pPr>
            <a:r>
              <a:rPr lang="en-US" sz="2400" b="1" dirty="0">
                <a:latin typeface="Century Gothic" panose="020B0502020202020204" pitchFamily="34" charset="0"/>
                <a:ea typeface="Calibri" panose="020F0502020204030204" pitchFamily="34" charset="0"/>
                <a:cs typeface="Times New Roman" panose="02020603050405020304" pitchFamily="18" charset="0"/>
              </a:rPr>
              <a:t>1. </a:t>
            </a:r>
            <a:r>
              <a:rPr lang="en-US" sz="2400" b="1" dirty="0" err="1">
                <a:latin typeface="Century Gothic" panose="020B0502020202020204" pitchFamily="34" charset="0"/>
                <a:ea typeface="Calibri" panose="020F0502020204030204" pitchFamily="34" charset="0"/>
                <a:cs typeface="Times New Roman" panose="02020603050405020304" pitchFamily="18" charset="0"/>
              </a:rPr>
              <a:t>Punong</a:t>
            </a:r>
            <a:r>
              <a:rPr lang="en-US" sz="2400" b="1" dirty="0">
                <a:latin typeface="Century Gothic" panose="020B0502020202020204" pitchFamily="34" charset="0"/>
                <a:ea typeface="Calibri" panose="020F0502020204030204" pitchFamily="34" charset="0"/>
                <a:cs typeface="Times New Roman" panose="02020603050405020304" pitchFamily="18" charset="0"/>
              </a:rPr>
              <a:t> Barangay</a:t>
            </a:r>
            <a:endParaRPr lang="en-PH" sz="24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latin typeface="Century Gothic" panose="020B0502020202020204" pitchFamily="34" charset="0"/>
                <a:ea typeface="Calibri" panose="020F0502020204030204" pitchFamily="34" charset="0"/>
                <a:cs typeface="Times New Roman" panose="02020603050405020304" pitchFamily="18" charset="0"/>
              </a:rPr>
              <a:t>The </a:t>
            </a:r>
            <a:r>
              <a:rPr lang="en-US" sz="2400" dirty="0" err="1">
                <a:latin typeface="Century Gothic" panose="020B0502020202020204" pitchFamily="34" charset="0"/>
                <a:ea typeface="Calibri" panose="020F0502020204030204" pitchFamily="34" charset="0"/>
                <a:cs typeface="Times New Roman" panose="02020603050405020304" pitchFamily="18" charset="0"/>
              </a:rPr>
              <a:t>Punong</a:t>
            </a:r>
            <a:r>
              <a:rPr lang="en-US" sz="2400" dirty="0">
                <a:latin typeface="Century Gothic" panose="020B0502020202020204" pitchFamily="34" charset="0"/>
                <a:ea typeface="Calibri" panose="020F0502020204030204" pitchFamily="34" charset="0"/>
                <a:cs typeface="Times New Roman" panose="02020603050405020304" pitchFamily="18" charset="0"/>
              </a:rPr>
              <a:t> Barangay, as the chief executive of the Barangay government, shall exercise such powers and perform such duties and functions, as provided by this Code and other laws.</a:t>
            </a:r>
            <a:endParaRPr lang="en-PH" sz="24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b="1" dirty="0">
                <a:latin typeface="Century Gothic" panose="020B0502020202020204" pitchFamily="34" charset="0"/>
                <a:ea typeface="Calibri" panose="020F0502020204030204" pitchFamily="34" charset="0"/>
                <a:cs typeface="Times New Roman" panose="02020603050405020304" pitchFamily="18" charset="0"/>
              </a:rPr>
              <a:t>2. </a:t>
            </a:r>
            <a:r>
              <a:rPr lang="en-US" sz="2400" b="1" dirty="0" err="1">
                <a:latin typeface="Century Gothic" panose="020B0502020202020204" pitchFamily="34" charset="0"/>
                <a:ea typeface="Calibri" panose="020F0502020204030204" pitchFamily="34" charset="0"/>
                <a:cs typeface="Times New Roman" panose="02020603050405020304" pitchFamily="18" charset="0"/>
              </a:rPr>
              <a:t>Sangguniang</a:t>
            </a:r>
            <a:r>
              <a:rPr lang="en-US" sz="2400" b="1" dirty="0">
                <a:latin typeface="Century Gothic" panose="020B0502020202020204" pitchFamily="34" charset="0"/>
                <a:ea typeface="Calibri" panose="020F0502020204030204" pitchFamily="34" charset="0"/>
                <a:cs typeface="Times New Roman" panose="02020603050405020304" pitchFamily="18" charset="0"/>
              </a:rPr>
              <a:t> Barangay</a:t>
            </a:r>
            <a:endParaRPr lang="en-PH" sz="24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latin typeface="Century Gothic" panose="020B0502020202020204" pitchFamily="34" charset="0"/>
                <a:ea typeface="Calibri" panose="020F0502020204030204" pitchFamily="34" charset="0"/>
                <a:cs typeface="Times New Roman" panose="02020603050405020304" pitchFamily="18" charset="0"/>
              </a:rPr>
              <a:t>The </a:t>
            </a:r>
            <a:r>
              <a:rPr lang="en-US" sz="2400" dirty="0" err="1">
                <a:latin typeface="Century Gothic" panose="020B0502020202020204" pitchFamily="34" charset="0"/>
                <a:ea typeface="Calibri" panose="020F0502020204030204" pitchFamily="34" charset="0"/>
                <a:cs typeface="Times New Roman" panose="02020603050405020304" pitchFamily="18" charset="0"/>
              </a:rPr>
              <a:t>Sangguniang</a:t>
            </a:r>
            <a:r>
              <a:rPr lang="en-US" sz="2400" dirty="0">
                <a:latin typeface="Century Gothic" panose="020B0502020202020204" pitchFamily="34" charset="0"/>
                <a:ea typeface="Calibri" panose="020F0502020204030204" pitchFamily="34" charset="0"/>
                <a:cs typeface="Times New Roman" panose="02020603050405020304" pitchFamily="18" charset="0"/>
              </a:rPr>
              <a:t> Barangay, the legislative body of the Barangay, shall be composed of the </a:t>
            </a:r>
            <a:r>
              <a:rPr lang="en-US" sz="2400" dirty="0" err="1">
                <a:latin typeface="Century Gothic" panose="020B0502020202020204" pitchFamily="34" charset="0"/>
                <a:ea typeface="Calibri" panose="020F0502020204030204" pitchFamily="34" charset="0"/>
                <a:cs typeface="Times New Roman" panose="02020603050405020304" pitchFamily="18" charset="0"/>
              </a:rPr>
              <a:t>Punong</a:t>
            </a:r>
            <a:r>
              <a:rPr lang="en-US" sz="2400" dirty="0">
                <a:latin typeface="Century Gothic" panose="020B0502020202020204" pitchFamily="34" charset="0"/>
                <a:ea typeface="Calibri" panose="020F0502020204030204" pitchFamily="34" charset="0"/>
                <a:cs typeface="Times New Roman" panose="02020603050405020304" pitchFamily="18" charset="0"/>
              </a:rPr>
              <a:t> Barangay as presiding officer, and the seven (7) regular </a:t>
            </a:r>
            <a:r>
              <a:rPr lang="en-US" sz="2400" dirty="0" err="1">
                <a:latin typeface="Century Gothic" panose="020B0502020202020204" pitchFamily="34" charset="0"/>
                <a:ea typeface="Calibri" panose="020F0502020204030204" pitchFamily="34" charset="0"/>
                <a:cs typeface="Times New Roman" panose="02020603050405020304" pitchFamily="18" charset="0"/>
              </a:rPr>
              <a:t>Sangguniang</a:t>
            </a:r>
            <a:r>
              <a:rPr lang="en-US" sz="2400" dirty="0">
                <a:latin typeface="Century Gothic" panose="020B0502020202020204" pitchFamily="34" charset="0"/>
                <a:ea typeface="Calibri" panose="020F0502020204030204" pitchFamily="34" charset="0"/>
                <a:cs typeface="Times New Roman" panose="02020603050405020304" pitchFamily="18" charset="0"/>
              </a:rPr>
              <a:t> Barangay members elected at large and </a:t>
            </a:r>
            <a:r>
              <a:rPr lang="en-US" sz="2400" dirty="0" err="1">
                <a:latin typeface="Century Gothic" panose="020B0502020202020204" pitchFamily="34" charset="0"/>
                <a:ea typeface="Calibri" panose="020F0502020204030204" pitchFamily="34" charset="0"/>
                <a:cs typeface="Times New Roman" panose="02020603050405020304" pitchFamily="18" charset="0"/>
              </a:rPr>
              <a:t>Sangguniang</a:t>
            </a:r>
            <a:r>
              <a:rPr lang="en-US" sz="2400" dirty="0">
                <a:latin typeface="Century Gothic" panose="020B0502020202020204" pitchFamily="34" charset="0"/>
                <a:ea typeface="Calibri" panose="020F0502020204030204" pitchFamily="34" charset="0"/>
                <a:cs typeface="Times New Roman" panose="02020603050405020304" pitchFamily="18" charset="0"/>
              </a:rPr>
              <a:t> </a:t>
            </a:r>
            <a:r>
              <a:rPr lang="en-US" sz="2400" dirty="0" err="1">
                <a:latin typeface="Century Gothic" panose="020B0502020202020204" pitchFamily="34" charset="0"/>
                <a:ea typeface="Calibri" panose="020F0502020204030204" pitchFamily="34" charset="0"/>
                <a:cs typeface="Times New Roman" panose="02020603050405020304" pitchFamily="18" charset="0"/>
              </a:rPr>
              <a:t>Kabataan</a:t>
            </a:r>
            <a:r>
              <a:rPr lang="en-US" sz="2400" dirty="0">
                <a:latin typeface="Century Gothic" panose="020B0502020202020204" pitchFamily="34" charset="0"/>
                <a:ea typeface="Calibri" panose="020F0502020204030204" pitchFamily="34" charset="0"/>
                <a:cs typeface="Times New Roman" panose="02020603050405020304" pitchFamily="18" charset="0"/>
              </a:rPr>
              <a:t> chairman, as members</a:t>
            </a:r>
            <a:r>
              <a:rPr lang="en-US" sz="2400" dirty="0" smtClean="0">
                <a:latin typeface="Century Gothic" panose="020B0502020202020204" pitchFamily="34" charset="0"/>
                <a:ea typeface="Calibri" panose="020F0502020204030204" pitchFamily="34" charset="0"/>
                <a:cs typeface="Times New Roman" panose="02020603050405020304" pitchFamily="18" charset="0"/>
              </a:rPr>
              <a:t>.</a:t>
            </a:r>
            <a:endParaRPr lang="en-PH" sz="24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1784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393895" y="520505"/>
            <a:ext cx="11324493" cy="5936565"/>
          </a:xfrm>
          <a:prstGeom prst="frame">
            <a:avLst>
              <a:gd name="adj1" fmla="val 14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2" name="Rectangle 1"/>
          <p:cNvSpPr/>
          <p:nvPr/>
        </p:nvSpPr>
        <p:spPr>
          <a:xfrm>
            <a:off x="1865053" y="196947"/>
            <a:ext cx="7936788" cy="1649682"/>
          </a:xfrm>
          <a:prstGeom prst="rect">
            <a:avLst/>
          </a:prstGeom>
          <a:solidFill>
            <a:schemeClr val="tx2"/>
          </a:solidFill>
        </p:spPr>
        <p:txBody>
          <a:bodyPr wrap="none">
            <a:spAutoFit/>
          </a:bodyPr>
          <a:lstStyle/>
          <a:p>
            <a:pPr marL="342900" lvl="0" indent="-342900" algn="ctr">
              <a:lnSpc>
                <a:spcPct val="115000"/>
              </a:lnSpc>
              <a:spcAft>
                <a:spcPts val="1000"/>
              </a:spcAft>
              <a:buFont typeface="+mj-lt"/>
              <a:buAutoNum type="romanUcPeriod"/>
            </a:pPr>
            <a:r>
              <a:rPr lang="en-US" sz="44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THE BARANGAY STRUCTURE </a:t>
            </a:r>
            <a:br>
              <a:rPr lang="en-US" sz="44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br>
            <a:r>
              <a:rPr lang="en-US" sz="44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AND </a:t>
            </a:r>
            <a:r>
              <a:rPr lang="en-US" sz="44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GENERAL FUNCTIONS</a:t>
            </a:r>
            <a:endParaRPr lang="en-PH" sz="4400"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871857" y="1892594"/>
            <a:ext cx="10368568" cy="4502771"/>
          </a:xfrm>
          <a:prstGeom prst="rect">
            <a:avLst/>
          </a:prstGeom>
        </p:spPr>
        <p:txBody>
          <a:bodyPr wrap="square">
            <a:spAutoFit/>
          </a:bodyPr>
          <a:lstStyle/>
          <a:p>
            <a:pPr algn="just">
              <a:lnSpc>
                <a:spcPct val="115000"/>
              </a:lnSpc>
              <a:spcAft>
                <a:spcPts val="1000"/>
              </a:spcAft>
            </a:pPr>
            <a:r>
              <a:rPr lang="en-US" sz="2400" b="1" dirty="0" smtClean="0">
                <a:latin typeface="Century Gothic" panose="020B0502020202020204" pitchFamily="34" charset="0"/>
                <a:ea typeface="Calibri" panose="020F0502020204030204" pitchFamily="34" charset="0"/>
                <a:cs typeface="Times New Roman" panose="02020603050405020304" pitchFamily="18" charset="0"/>
              </a:rPr>
              <a:t>3. Barangay Secretary</a:t>
            </a:r>
            <a:endParaRPr lang="en-PH" sz="2400" dirty="0" smtClean="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smtClean="0">
                <a:latin typeface="Century Gothic" panose="020B0502020202020204" pitchFamily="34" charset="0"/>
                <a:ea typeface="Calibri" panose="020F0502020204030204" pitchFamily="34" charset="0"/>
                <a:cs typeface="Times New Roman" panose="02020603050405020304" pitchFamily="18" charset="0"/>
              </a:rPr>
              <a:t>The Barangay secretary shall be appointed by the </a:t>
            </a:r>
            <a:r>
              <a:rPr lang="en-US" sz="2400" dirty="0" err="1" smtClean="0">
                <a:latin typeface="Century Gothic" panose="020B0502020202020204" pitchFamily="34" charset="0"/>
                <a:ea typeface="Calibri" panose="020F0502020204030204" pitchFamily="34" charset="0"/>
                <a:cs typeface="Times New Roman" panose="02020603050405020304" pitchFamily="18" charset="0"/>
              </a:rPr>
              <a:t>Punong</a:t>
            </a:r>
            <a:r>
              <a:rPr lang="en-US" sz="2400" dirty="0" smtClean="0">
                <a:latin typeface="Century Gothic" panose="020B0502020202020204" pitchFamily="34" charset="0"/>
                <a:ea typeface="Calibri" panose="020F0502020204030204" pitchFamily="34" charset="0"/>
                <a:cs typeface="Times New Roman" panose="02020603050405020304" pitchFamily="18" charset="0"/>
              </a:rPr>
              <a:t> Barangay with the concurrence of the majority of all the </a:t>
            </a:r>
            <a:r>
              <a:rPr lang="en-US" sz="2400" dirty="0" err="1" smtClean="0">
                <a:latin typeface="Century Gothic" panose="020B0502020202020204" pitchFamily="34" charset="0"/>
                <a:ea typeface="Calibri" panose="020F0502020204030204" pitchFamily="34" charset="0"/>
                <a:cs typeface="Times New Roman" panose="02020603050405020304" pitchFamily="18" charset="0"/>
              </a:rPr>
              <a:t>Sangguniang</a:t>
            </a:r>
            <a:r>
              <a:rPr lang="en-US" sz="2400" dirty="0" smtClean="0">
                <a:latin typeface="Century Gothic" panose="020B0502020202020204" pitchFamily="34" charset="0"/>
                <a:ea typeface="Calibri" panose="020F0502020204030204" pitchFamily="34" charset="0"/>
                <a:cs typeface="Times New Roman" panose="02020603050405020304" pitchFamily="18" charset="0"/>
              </a:rPr>
              <a:t> Barangay members. The appointment of the Barangay secretary shall not be subject to attestation by the Civil Service Commission.</a:t>
            </a:r>
            <a:endParaRPr lang="en-PH" sz="2400" dirty="0" smtClean="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b="1" dirty="0" smtClean="0">
                <a:latin typeface="Century Gothic" panose="020B0502020202020204" pitchFamily="34" charset="0"/>
                <a:ea typeface="Calibri" panose="020F0502020204030204" pitchFamily="34" charset="0"/>
                <a:cs typeface="Times New Roman" panose="02020603050405020304" pitchFamily="18" charset="0"/>
              </a:rPr>
              <a:t>4. Barangay Treasurer</a:t>
            </a:r>
            <a:endParaRPr lang="en-PH" sz="2400" dirty="0" smtClean="0">
              <a:latin typeface="Century Gothic" panose="020B0502020202020204" pitchFamily="34" charset="0"/>
              <a:ea typeface="Calibri" panose="020F0502020204030204" pitchFamily="34" charset="0"/>
              <a:cs typeface="Times New Roman" panose="02020603050405020304" pitchFamily="18" charset="0"/>
            </a:endParaRPr>
          </a:p>
          <a:p>
            <a:pPr algn="just"/>
            <a:r>
              <a:rPr lang="en-US" sz="2400" dirty="0" smtClean="0">
                <a:latin typeface="Century Gothic" panose="020B0502020202020204" pitchFamily="34" charset="0"/>
                <a:ea typeface="Calibri" panose="020F0502020204030204" pitchFamily="34" charset="0"/>
              </a:rPr>
              <a:t>The Barangay Treasurer shall be appointed by the </a:t>
            </a:r>
            <a:r>
              <a:rPr lang="en-US" sz="2400" dirty="0" err="1" smtClean="0">
                <a:latin typeface="Century Gothic" panose="020B0502020202020204" pitchFamily="34" charset="0"/>
                <a:ea typeface="Calibri" panose="020F0502020204030204" pitchFamily="34" charset="0"/>
              </a:rPr>
              <a:t>Punong</a:t>
            </a:r>
            <a:r>
              <a:rPr lang="en-US" sz="2400" dirty="0" smtClean="0">
                <a:latin typeface="Century Gothic" panose="020B0502020202020204" pitchFamily="34" charset="0"/>
                <a:ea typeface="Calibri" panose="020F0502020204030204" pitchFamily="34" charset="0"/>
              </a:rPr>
              <a:t> Barangay with the concurrence of the </a:t>
            </a:r>
            <a:r>
              <a:rPr lang="en-US" sz="2400" dirty="0" smtClean="0">
                <a:latin typeface="Century Gothic" panose="020B0502020202020204" pitchFamily="34" charset="0"/>
              </a:rPr>
              <a:t>majority of all the </a:t>
            </a:r>
            <a:r>
              <a:rPr lang="en-US" sz="2400" dirty="0" err="1" smtClean="0">
                <a:latin typeface="Century Gothic" panose="020B0502020202020204" pitchFamily="34" charset="0"/>
              </a:rPr>
              <a:t>Sangguniang</a:t>
            </a:r>
            <a:r>
              <a:rPr lang="en-US" sz="2400" dirty="0" smtClean="0">
                <a:latin typeface="Century Gothic" panose="020B0502020202020204" pitchFamily="34" charset="0"/>
              </a:rPr>
              <a:t> Barangay members. The appointment of the Barangay treasurer shall not be subject to attestation by the Civil Service Commission.</a:t>
            </a:r>
            <a:endParaRPr lang="en-PH" sz="2400" dirty="0">
              <a:latin typeface="Century Gothic" panose="020B0502020202020204" pitchFamily="34" charset="0"/>
            </a:endParaRPr>
          </a:p>
        </p:txBody>
      </p:sp>
    </p:spTree>
    <p:extLst>
      <p:ext uri="{BB962C8B-B14F-4D97-AF65-F5344CB8AC3E}">
        <p14:creationId xmlns:p14="http://schemas.microsoft.com/office/powerpoint/2010/main" val="1684753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393895" y="520505"/>
            <a:ext cx="11324493" cy="5936565"/>
          </a:xfrm>
          <a:prstGeom prst="frame">
            <a:avLst>
              <a:gd name="adj1" fmla="val 14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2" name="Rectangle 1"/>
          <p:cNvSpPr/>
          <p:nvPr/>
        </p:nvSpPr>
        <p:spPr>
          <a:xfrm>
            <a:off x="1865053" y="196947"/>
            <a:ext cx="7936788" cy="1649682"/>
          </a:xfrm>
          <a:prstGeom prst="rect">
            <a:avLst/>
          </a:prstGeom>
          <a:solidFill>
            <a:schemeClr val="tx2"/>
          </a:solidFill>
        </p:spPr>
        <p:txBody>
          <a:bodyPr wrap="none">
            <a:spAutoFit/>
          </a:bodyPr>
          <a:lstStyle/>
          <a:p>
            <a:pPr marL="342900" lvl="0" indent="-342900" algn="ctr">
              <a:lnSpc>
                <a:spcPct val="115000"/>
              </a:lnSpc>
              <a:spcAft>
                <a:spcPts val="1000"/>
              </a:spcAft>
              <a:buFont typeface="+mj-lt"/>
              <a:buAutoNum type="romanUcPeriod"/>
            </a:pPr>
            <a:r>
              <a:rPr lang="en-US" sz="44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THE BARANGAY STRUCTURE </a:t>
            </a:r>
            <a:br>
              <a:rPr lang="en-US" sz="44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br>
            <a:r>
              <a:rPr lang="en-US" sz="44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AND </a:t>
            </a:r>
            <a:r>
              <a:rPr lang="en-US" sz="44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GENERAL FUNCTIONS</a:t>
            </a:r>
            <a:endParaRPr lang="en-PH" sz="4400"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74585" y="1965657"/>
            <a:ext cx="9917723" cy="4016484"/>
          </a:xfrm>
          <a:prstGeom prst="rect">
            <a:avLst/>
          </a:prstGeom>
        </p:spPr>
        <p:txBody>
          <a:bodyPr wrap="square">
            <a:spAutoFit/>
          </a:bodyPr>
          <a:lstStyle/>
          <a:p>
            <a:pPr algn="just">
              <a:lnSpc>
                <a:spcPct val="115000"/>
              </a:lnSpc>
              <a:spcAft>
                <a:spcPts val="1000"/>
              </a:spcAft>
            </a:pP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5. Barangay Assembly</a:t>
            </a:r>
            <a:endParaRPr lang="en-PH" sz="2000" dirty="0" smtClean="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dirty="0" smtClean="0">
                <a:latin typeface="Century Gothic" panose="020B0502020202020204" pitchFamily="34" charset="0"/>
                <a:ea typeface="Calibri" panose="020F0502020204030204" pitchFamily="34" charset="0"/>
                <a:cs typeface="Times New Roman" panose="02020603050405020304" pitchFamily="18" charset="0"/>
              </a:rPr>
              <a:t>There shall be a Barangay assembly composed of all persons who are actual residents of the Barangay for at least six (6) months, fifteen(15) years of age or over, citizens of the Philippines, and duly registered in the list of Barangay assembly members.</a:t>
            </a:r>
            <a:endParaRPr lang="en-PH" sz="2000" dirty="0" smtClean="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6.</a:t>
            </a:r>
            <a:r>
              <a:rPr lang="en-US" sz="2000" dirty="0" smtClean="0">
                <a:latin typeface="Century Gothic" panose="020B0502020202020204" pitchFamily="34" charset="0"/>
                <a:ea typeface="Calibri" panose="020F0502020204030204" pitchFamily="34" charset="0"/>
                <a:cs typeface="Times New Roman" panose="02020603050405020304" pitchFamily="18" charset="0"/>
              </a:rPr>
              <a:t> </a:t>
            </a:r>
            <a:r>
              <a:rPr lang="en-US" sz="2000" b="1" dirty="0" err="1" smtClean="0">
                <a:latin typeface="Century Gothic" panose="020B0502020202020204" pitchFamily="34" charset="0"/>
                <a:ea typeface="Calibri" panose="020F0502020204030204" pitchFamily="34" charset="0"/>
                <a:cs typeface="Times New Roman" panose="02020603050405020304" pitchFamily="18" charset="0"/>
              </a:rPr>
              <a:t>Lupong</a:t>
            </a:r>
            <a:r>
              <a:rPr lang="en-US"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en-US" sz="2000" b="1" dirty="0" err="1" smtClean="0">
                <a:latin typeface="Century Gothic" panose="020B0502020202020204" pitchFamily="34" charset="0"/>
                <a:ea typeface="Calibri" panose="020F0502020204030204" pitchFamily="34" charset="0"/>
                <a:cs typeface="Times New Roman" panose="02020603050405020304" pitchFamily="18" charset="0"/>
              </a:rPr>
              <a:t>Tagapamayapa</a:t>
            </a:r>
            <a:endParaRPr lang="en-PH" sz="2000" dirty="0" smtClean="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dirty="0" smtClean="0">
                <a:latin typeface="Century Gothic" panose="020B0502020202020204" pitchFamily="34" charset="0"/>
                <a:ea typeface="Calibri" panose="020F0502020204030204" pitchFamily="34" charset="0"/>
                <a:cs typeface="Times New Roman" panose="02020603050405020304" pitchFamily="18" charset="0"/>
              </a:rPr>
              <a:t>There is hereby created in each Barangay a </a:t>
            </a:r>
            <a:r>
              <a:rPr lang="en-US" sz="2000" dirty="0" err="1" smtClean="0">
                <a:latin typeface="Century Gothic" panose="020B0502020202020204" pitchFamily="34" charset="0"/>
                <a:ea typeface="Calibri" panose="020F0502020204030204" pitchFamily="34" charset="0"/>
                <a:cs typeface="Times New Roman" panose="02020603050405020304" pitchFamily="18" charset="0"/>
              </a:rPr>
              <a:t>Lupong</a:t>
            </a:r>
            <a:r>
              <a:rPr lang="en-US" sz="2000" dirty="0" smtClean="0">
                <a:latin typeface="Century Gothic" panose="020B0502020202020204" pitchFamily="34" charset="0"/>
                <a:ea typeface="Calibri" panose="020F0502020204030204" pitchFamily="34" charset="0"/>
                <a:cs typeface="Times New Roman" panose="02020603050405020304" pitchFamily="18" charset="0"/>
              </a:rPr>
              <a:t> </a:t>
            </a:r>
            <a:r>
              <a:rPr lang="en-US" sz="2000" dirty="0" err="1" smtClean="0">
                <a:latin typeface="Century Gothic" panose="020B0502020202020204" pitchFamily="34" charset="0"/>
                <a:ea typeface="Calibri" panose="020F0502020204030204" pitchFamily="34" charset="0"/>
                <a:cs typeface="Times New Roman" panose="02020603050405020304" pitchFamily="18" charset="0"/>
              </a:rPr>
              <a:t>Tagapamayapa</a:t>
            </a:r>
            <a:r>
              <a:rPr lang="en-US" sz="2000" dirty="0" smtClean="0">
                <a:latin typeface="Century Gothic" panose="020B0502020202020204" pitchFamily="34" charset="0"/>
                <a:ea typeface="Calibri" panose="020F0502020204030204" pitchFamily="34" charset="0"/>
                <a:cs typeface="Times New Roman" panose="02020603050405020304" pitchFamily="18" charset="0"/>
              </a:rPr>
              <a:t>, hereinafter referred to as the </a:t>
            </a:r>
            <a:r>
              <a:rPr lang="en-US" sz="2000" dirty="0" err="1" smtClean="0">
                <a:latin typeface="Century Gothic" panose="020B0502020202020204" pitchFamily="34" charset="0"/>
                <a:ea typeface="Calibri" panose="020F0502020204030204" pitchFamily="34" charset="0"/>
                <a:cs typeface="Times New Roman" panose="02020603050405020304" pitchFamily="18" charset="0"/>
              </a:rPr>
              <a:t>lupon</a:t>
            </a:r>
            <a:r>
              <a:rPr lang="en-US" sz="2000" dirty="0" smtClean="0">
                <a:latin typeface="Century Gothic" panose="020B0502020202020204" pitchFamily="34" charset="0"/>
                <a:ea typeface="Calibri" panose="020F0502020204030204" pitchFamily="34" charset="0"/>
                <a:cs typeface="Times New Roman" panose="02020603050405020304" pitchFamily="18" charset="0"/>
              </a:rPr>
              <a:t>, composed of the </a:t>
            </a:r>
            <a:r>
              <a:rPr lang="en-US" sz="2000" dirty="0" err="1" smtClean="0">
                <a:latin typeface="Century Gothic" panose="020B0502020202020204" pitchFamily="34" charset="0"/>
                <a:ea typeface="Calibri" panose="020F0502020204030204" pitchFamily="34" charset="0"/>
                <a:cs typeface="Times New Roman" panose="02020603050405020304" pitchFamily="18" charset="0"/>
              </a:rPr>
              <a:t>Punong</a:t>
            </a:r>
            <a:r>
              <a:rPr lang="en-US" sz="2000" dirty="0" smtClean="0">
                <a:latin typeface="Century Gothic" panose="020B0502020202020204" pitchFamily="34" charset="0"/>
                <a:ea typeface="Calibri" panose="020F0502020204030204" pitchFamily="34" charset="0"/>
                <a:cs typeface="Times New Roman" panose="02020603050405020304" pitchFamily="18" charset="0"/>
              </a:rPr>
              <a:t> Barangay as chairman and ten (10) to twenty (20) members. The </a:t>
            </a:r>
            <a:r>
              <a:rPr lang="en-US" sz="2000" dirty="0" err="1" smtClean="0">
                <a:latin typeface="Century Gothic" panose="020B0502020202020204" pitchFamily="34" charset="0"/>
                <a:ea typeface="Calibri" panose="020F0502020204030204" pitchFamily="34" charset="0"/>
                <a:cs typeface="Times New Roman" panose="02020603050405020304" pitchFamily="18" charset="0"/>
              </a:rPr>
              <a:t>lupon</a:t>
            </a:r>
            <a:r>
              <a:rPr lang="en-US" sz="2000" dirty="0" smtClean="0">
                <a:latin typeface="Century Gothic" panose="020B0502020202020204" pitchFamily="34" charset="0"/>
                <a:ea typeface="Calibri" panose="020F0502020204030204" pitchFamily="34" charset="0"/>
                <a:cs typeface="Times New Roman" panose="02020603050405020304" pitchFamily="18" charset="0"/>
              </a:rPr>
              <a:t> shall be constituted every three (3) years in the manner provided herein.</a:t>
            </a:r>
            <a:endParaRPr lang="en-PH" sz="2000" dirty="0" smtClean="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3656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393895" y="520505"/>
            <a:ext cx="11324493" cy="5936565"/>
          </a:xfrm>
          <a:prstGeom prst="frame">
            <a:avLst>
              <a:gd name="adj1" fmla="val 14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2" name="Rectangle 1"/>
          <p:cNvSpPr/>
          <p:nvPr/>
        </p:nvSpPr>
        <p:spPr>
          <a:xfrm>
            <a:off x="1865053" y="196947"/>
            <a:ext cx="7936788" cy="1649682"/>
          </a:xfrm>
          <a:prstGeom prst="rect">
            <a:avLst/>
          </a:prstGeom>
          <a:solidFill>
            <a:schemeClr val="tx2"/>
          </a:solidFill>
        </p:spPr>
        <p:txBody>
          <a:bodyPr wrap="none">
            <a:spAutoFit/>
          </a:bodyPr>
          <a:lstStyle/>
          <a:p>
            <a:pPr marL="342900" lvl="0" indent="-342900" algn="ctr">
              <a:lnSpc>
                <a:spcPct val="115000"/>
              </a:lnSpc>
              <a:spcAft>
                <a:spcPts val="1000"/>
              </a:spcAft>
              <a:buFont typeface="+mj-lt"/>
              <a:buAutoNum type="romanUcPeriod"/>
            </a:pPr>
            <a:r>
              <a:rPr lang="en-US" sz="44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THE BARANGAY STRUCTURE </a:t>
            </a:r>
            <a:br>
              <a:rPr lang="en-US" sz="44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br>
            <a:r>
              <a:rPr lang="en-US" sz="44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AND </a:t>
            </a:r>
            <a:r>
              <a:rPr lang="en-US" sz="44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GENERAL FUNCTIONS</a:t>
            </a:r>
            <a:endParaRPr lang="en-PH" sz="4400"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74585" y="2570568"/>
            <a:ext cx="9917723" cy="2306337"/>
          </a:xfrm>
          <a:prstGeom prst="rect">
            <a:avLst/>
          </a:prstGeom>
        </p:spPr>
        <p:txBody>
          <a:bodyPr wrap="square">
            <a:spAutoFit/>
          </a:bodyPr>
          <a:lstStyle/>
          <a:p>
            <a:pPr algn="just">
              <a:lnSpc>
                <a:spcPct val="115000"/>
              </a:lnSpc>
              <a:spcAft>
                <a:spcPts val="1000"/>
              </a:spcAft>
            </a:pPr>
            <a:r>
              <a:rPr lang="en-US" sz="2400" b="1" dirty="0">
                <a:latin typeface="Century Gothic" panose="020B0502020202020204" pitchFamily="34" charset="0"/>
                <a:ea typeface="Calibri" panose="020F0502020204030204" pitchFamily="34" charset="0"/>
                <a:cs typeface="Times New Roman" panose="02020603050405020304" pitchFamily="18" charset="0"/>
              </a:rPr>
              <a:t>7. </a:t>
            </a:r>
            <a:r>
              <a:rPr lang="en-US" sz="2400" b="1" dirty="0" err="1">
                <a:latin typeface="Century Gothic" panose="020B0502020202020204" pitchFamily="34" charset="0"/>
                <a:ea typeface="Calibri" panose="020F0502020204030204" pitchFamily="34" charset="0"/>
                <a:cs typeface="Times New Roman" panose="02020603050405020304" pitchFamily="18" charset="0"/>
              </a:rPr>
              <a:t>Sangguniang</a:t>
            </a:r>
            <a:r>
              <a:rPr lang="en-US" sz="2400" b="1" dirty="0">
                <a:latin typeface="Century Gothic" panose="020B0502020202020204" pitchFamily="34" charset="0"/>
                <a:ea typeface="Calibri" panose="020F0502020204030204" pitchFamily="34" charset="0"/>
                <a:cs typeface="Times New Roman" panose="02020603050405020304" pitchFamily="18" charset="0"/>
              </a:rPr>
              <a:t> </a:t>
            </a:r>
            <a:r>
              <a:rPr lang="en-US" sz="2400" b="1" dirty="0" err="1">
                <a:latin typeface="Century Gothic" panose="020B0502020202020204" pitchFamily="34" charset="0"/>
                <a:ea typeface="Calibri" panose="020F0502020204030204" pitchFamily="34" charset="0"/>
                <a:cs typeface="Times New Roman" panose="02020603050405020304" pitchFamily="18" charset="0"/>
              </a:rPr>
              <a:t>Kabataan</a:t>
            </a:r>
            <a:endParaRPr lang="en-PH" sz="2400"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latin typeface="Century Gothic" panose="020B0502020202020204" pitchFamily="34" charset="0"/>
                <a:ea typeface="Calibri" panose="020F0502020204030204" pitchFamily="34" charset="0"/>
                <a:cs typeface="Times New Roman" panose="02020603050405020304" pitchFamily="18" charset="0"/>
              </a:rPr>
              <a:t>A </a:t>
            </a:r>
            <a:r>
              <a:rPr lang="en-US" sz="2400" dirty="0" err="1">
                <a:latin typeface="Century Gothic" panose="020B0502020202020204" pitchFamily="34" charset="0"/>
                <a:ea typeface="Calibri" panose="020F0502020204030204" pitchFamily="34" charset="0"/>
                <a:cs typeface="Times New Roman" panose="02020603050405020304" pitchFamily="18" charset="0"/>
              </a:rPr>
              <a:t>Sangguniang</a:t>
            </a:r>
            <a:r>
              <a:rPr lang="en-US" sz="2400" dirty="0">
                <a:latin typeface="Century Gothic" panose="020B0502020202020204" pitchFamily="34" charset="0"/>
                <a:ea typeface="Calibri" panose="020F0502020204030204" pitchFamily="34" charset="0"/>
                <a:cs typeface="Times New Roman" panose="02020603050405020304" pitchFamily="18" charset="0"/>
              </a:rPr>
              <a:t> </a:t>
            </a:r>
            <a:r>
              <a:rPr lang="en-US" sz="2400" dirty="0" err="1">
                <a:latin typeface="Century Gothic" panose="020B0502020202020204" pitchFamily="34" charset="0"/>
                <a:ea typeface="Calibri" panose="020F0502020204030204" pitchFamily="34" charset="0"/>
                <a:cs typeface="Times New Roman" panose="02020603050405020304" pitchFamily="18" charset="0"/>
              </a:rPr>
              <a:t>Kabataan</a:t>
            </a:r>
            <a:r>
              <a:rPr lang="en-US" sz="2400" dirty="0">
                <a:latin typeface="Century Gothic" panose="020B0502020202020204" pitchFamily="34" charset="0"/>
                <a:ea typeface="Calibri" panose="020F0502020204030204" pitchFamily="34" charset="0"/>
                <a:cs typeface="Times New Roman" panose="02020603050405020304" pitchFamily="18" charset="0"/>
              </a:rPr>
              <a:t> official who, during his term of office, shall have passed the age of twenty-one (21) years shall be allowed to serve the remaining portion of the term for which he was elected</a:t>
            </a:r>
            <a:r>
              <a:rPr lang="en-US" sz="2400" dirty="0" smtClean="0">
                <a:latin typeface="Century Gothic" panose="020B0502020202020204" pitchFamily="34" charset="0"/>
                <a:ea typeface="Calibri" panose="020F0502020204030204" pitchFamily="34" charset="0"/>
                <a:cs typeface="Times New Roman" panose="02020603050405020304" pitchFamily="18" charset="0"/>
              </a:rPr>
              <a:t>.</a:t>
            </a:r>
            <a:endParaRPr lang="en-US" sz="24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572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379828" y="520505"/>
            <a:ext cx="11465169" cy="6006903"/>
          </a:xfrm>
          <a:prstGeom prst="frame">
            <a:avLst>
              <a:gd name="adj1" fmla="val 140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2" name="TextBox 1"/>
          <p:cNvSpPr txBox="1"/>
          <p:nvPr/>
        </p:nvSpPr>
        <p:spPr>
          <a:xfrm>
            <a:off x="1169701" y="188813"/>
            <a:ext cx="9677509" cy="830997"/>
          </a:xfrm>
          <a:prstGeom prst="rect">
            <a:avLst/>
          </a:prstGeom>
          <a:solidFill>
            <a:schemeClr val="tx2"/>
          </a:solidFill>
        </p:spPr>
        <p:txBody>
          <a:bodyPr wrap="square" rtlCol="0">
            <a:spAutoFit/>
          </a:bodyPr>
          <a:lstStyle/>
          <a:p>
            <a:pPr algn="ctr"/>
            <a:r>
              <a:rPr lang="en-PH" sz="48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LAYUNIN AT GAWAIN NG PTCA:</a:t>
            </a:r>
            <a:endParaRPr lang="en-PH" sz="48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5" name="Text Box 99"/>
          <p:cNvSpPr txBox="1"/>
          <p:nvPr/>
        </p:nvSpPr>
        <p:spPr>
          <a:xfrm>
            <a:off x="1046882" y="1120041"/>
            <a:ext cx="9923145" cy="2062103"/>
          </a:xfrm>
          <a:prstGeom prst="rect">
            <a:avLst/>
          </a:prstGeom>
          <a:noFill/>
          <a:ln w="9525">
            <a:noFill/>
          </a:ln>
        </p:spPr>
        <p:txBody>
          <a:bodyPr wrap="square">
            <a:spAutoFit/>
          </a:bodyPr>
          <a:lstStyle/>
          <a:p>
            <a:pPr marL="457200" indent="-457200" algn="just">
              <a:buFont typeface="Wingdings" panose="05000000000000000000" charset="0"/>
              <a:buChar char="q"/>
            </a:pPr>
            <a:r>
              <a:rPr lang="en-US" sz="3200" b="0" dirty="0" err="1">
                <a:latin typeface="Cambria" panose="02040503050406030204" charset="0"/>
                <a:cs typeface="Calibri" panose="020F0502020204030204" charset="0"/>
              </a:rPr>
              <a:t>Pagkakaroon</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ng</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mga</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programa</a:t>
            </a:r>
            <a:r>
              <a:rPr lang="en-US" sz="3200" b="0" dirty="0">
                <a:latin typeface="Cambria" panose="02040503050406030204" charset="0"/>
                <a:cs typeface="Calibri" panose="020F0502020204030204" charset="0"/>
              </a:rPr>
              <a:t> at </a:t>
            </a:r>
            <a:r>
              <a:rPr lang="en-US" sz="3200" b="0" dirty="0" err="1">
                <a:latin typeface="Cambria" panose="02040503050406030204" charset="0"/>
                <a:cs typeface="Calibri" panose="020F0502020204030204" charset="0"/>
              </a:rPr>
              <a:t>proyekto</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na</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kasasangkutan</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ng</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paaralan</a:t>
            </a:r>
            <a:r>
              <a:rPr lang="en-US" sz="3200" b="0" dirty="0">
                <a:latin typeface="Cambria" panose="02040503050406030204" charset="0"/>
                <a:cs typeface="Calibri" panose="020F0502020204030204" charset="0"/>
              </a:rPr>
              <a:t> at </a:t>
            </a:r>
            <a:r>
              <a:rPr lang="en-US" sz="3200" b="0" dirty="0" err="1">
                <a:latin typeface="Cambria" panose="02040503050406030204" charset="0"/>
                <a:cs typeface="Calibri" panose="020F0502020204030204" charset="0"/>
              </a:rPr>
              <a:t>pamilya</a:t>
            </a:r>
            <a:r>
              <a:rPr lang="en-US" sz="3200" b="0" dirty="0" smtClean="0">
                <a:latin typeface="Cambria" panose="02040503050406030204" charset="0"/>
                <a:cs typeface="Calibri" panose="020F0502020204030204" charset="0"/>
              </a:rPr>
              <a:t>.</a:t>
            </a:r>
            <a:endParaRPr lang="en-US" sz="3200" b="0" dirty="0">
              <a:latin typeface="Cambria" panose="02040503050406030204" charset="0"/>
              <a:cs typeface="Calibri" panose="020F0502020204030204" charset="0"/>
            </a:endParaRPr>
          </a:p>
          <a:p>
            <a:pPr marL="457200" indent="-457200" algn="just">
              <a:buFont typeface="Wingdings" panose="05000000000000000000" charset="0"/>
              <a:buChar char="q"/>
            </a:pPr>
            <a:r>
              <a:rPr lang="en-US" sz="3200" b="0" dirty="0" err="1">
                <a:latin typeface="Cambria" panose="02040503050406030204" charset="0"/>
                <a:cs typeface="Calibri" panose="020F0502020204030204" charset="0"/>
              </a:rPr>
              <a:t>Bigyan</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ng</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kalutasan</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ang</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mga</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suliraning</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kinakaharap</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ng</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mga</a:t>
            </a:r>
            <a:r>
              <a:rPr lang="en-US" sz="3200" b="0" dirty="0">
                <a:latin typeface="Cambria" panose="02040503050406030204" charset="0"/>
                <a:cs typeface="Calibri" panose="020F0502020204030204" charset="0"/>
              </a:rPr>
              <a:t> mag-</a:t>
            </a:r>
            <a:r>
              <a:rPr lang="en-US" sz="3200" b="0" dirty="0" err="1">
                <a:latin typeface="Cambria" panose="02040503050406030204" charset="0"/>
                <a:cs typeface="Calibri" panose="020F0502020204030204" charset="0"/>
              </a:rPr>
              <a:t>aaral</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sa</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paaralan</a:t>
            </a:r>
            <a:r>
              <a:rPr lang="en-US" sz="3200" b="0" dirty="0">
                <a:latin typeface="Cambria" panose="02040503050406030204" charset="0"/>
                <a:cs typeface="Calibri" panose="020F0502020204030204" charset="0"/>
              </a:rPr>
              <a:t> at </a:t>
            </a:r>
            <a:r>
              <a:rPr lang="en-US" sz="3200" b="0" dirty="0" err="1">
                <a:latin typeface="Cambria" panose="02040503050406030204" charset="0"/>
                <a:cs typeface="Calibri" panose="020F0502020204030204" charset="0"/>
              </a:rPr>
              <a:t>kanilang</a:t>
            </a:r>
            <a:r>
              <a:rPr lang="en-US" sz="3200" b="0" dirty="0">
                <a:latin typeface="Cambria" panose="02040503050406030204" charset="0"/>
                <a:cs typeface="Calibri" panose="020F0502020204030204" charset="0"/>
              </a:rPr>
              <a:t> </a:t>
            </a:r>
            <a:r>
              <a:rPr lang="en-US" sz="3200" b="0" dirty="0" err="1">
                <a:latin typeface="Cambria" panose="02040503050406030204" charset="0"/>
                <a:cs typeface="Calibri" panose="020F0502020204030204" charset="0"/>
              </a:rPr>
              <a:t>pamilya</a:t>
            </a:r>
            <a:r>
              <a:rPr lang="en-US" sz="3200" b="0" dirty="0">
                <a:latin typeface="Cambria" panose="02040503050406030204" charset="0"/>
                <a:cs typeface="Calibri" panose="020F050202020403020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4448" y="3282375"/>
            <a:ext cx="3314700" cy="2911852"/>
          </a:xfrm>
          <a:prstGeom prst="rect">
            <a:avLst/>
          </a:prstGeom>
        </p:spPr>
      </p:pic>
      <p:sp>
        <p:nvSpPr>
          <p:cNvPr id="7" name="Text Box 102"/>
          <p:cNvSpPr txBox="1"/>
          <p:nvPr/>
        </p:nvSpPr>
        <p:spPr>
          <a:xfrm>
            <a:off x="393896" y="3918699"/>
            <a:ext cx="2134717" cy="1815882"/>
          </a:xfrm>
          <a:prstGeom prst="rect">
            <a:avLst/>
          </a:prstGeom>
          <a:noFill/>
          <a:ln w="9525">
            <a:noFill/>
          </a:ln>
        </p:spPr>
        <p:txBody>
          <a:bodyPr wrap="square">
            <a:spAutoFit/>
          </a:bodyPr>
          <a:lstStyle/>
          <a:p>
            <a:pPr indent="0" algn="ctr"/>
            <a:r>
              <a:rPr lang="en-US" sz="1600" b="1" dirty="0">
                <a:solidFill>
                  <a:srgbClr val="000000"/>
                </a:solidFill>
                <a:latin typeface="Cambria" panose="02040503050406030204" charset="0"/>
                <a:cs typeface="Times New Roman" panose="02020603050405020304" charset="0"/>
              </a:rPr>
              <a:t>Potable Water System, Sanitation Priority Projects Initiated In </a:t>
            </a:r>
            <a:r>
              <a:rPr lang="en-US" sz="1600" b="1" dirty="0" err="1">
                <a:solidFill>
                  <a:srgbClr val="000000"/>
                </a:solidFill>
                <a:latin typeface="Cambria" panose="02040503050406030204" charset="0"/>
                <a:cs typeface="Times New Roman" panose="02020603050405020304" charset="0"/>
              </a:rPr>
              <a:t>Makilala</a:t>
            </a:r>
            <a:r>
              <a:rPr lang="en-US" sz="1600" b="1" dirty="0">
                <a:solidFill>
                  <a:srgbClr val="000000"/>
                </a:solidFill>
                <a:latin typeface="Cambria" panose="02040503050406030204" charset="0"/>
                <a:cs typeface="Times New Roman" panose="02020603050405020304" charset="0"/>
              </a:rPr>
              <a:t> Elementary Schools</a:t>
            </a:r>
          </a:p>
          <a:p>
            <a:pPr indent="0" algn="ctr"/>
            <a:endParaRPr lang="en-US" sz="1600" b="0" dirty="0">
              <a:solidFill>
                <a:srgbClr val="000000"/>
              </a:solidFill>
              <a:latin typeface="Cambria" panose="02040503050406030204" charset="0"/>
              <a:cs typeface="Times New Roman" panose="02020603050405020304" charset="0"/>
            </a:endParaRPr>
          </a:p>
          <a:p>
            <a:pPr indent="0" algn="ctr"/>
            <a:r>
              <a:rPr lang="en-US" sz="1600" b="1" dirty="0" smtClean="0">
                <a:solidFill>
                  <a:srgbClr val="000000"/>
                </a:solidFill>
                <a:latin typeface="Cambria" panose="02040503050406030204" charset="0"/>
                <a:cs typeface="Times New Roman" panose="02020603050405020304" charset="0"/>
              </a:rPr>
              <a:t> </a:t>
            </a:r>
            <a:endParaRPr lang="en-US" sz="1600" b="1" dirty="0">
              <a:solidFill>
                <a:srgbClr val="000000"/>
              </a:solidFill>
              <a:latin typeface="Cambria" panose="02040503050406030204" charset="0"/>
              <a:cs typeface="Times New Roman" panose="02020603050405020304" charset="0"/>
            </a:endParaRPr>
          </a:p>
        </p:txBody>
      </p:sp>
      <p:pic>
        <p:nvPicPr>
          <p:cNvPr id="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148" y="3282375"/>
            <a:ext cx="3314700" cy="2911852"/>
          </a:xfrm>
          <a:prstGeom prst="rect">
            <a:avLst/>
          </a:prstGeom>
        </p:spPr>
      </p:pic>
      <p:sp>
        <p:nvSpPr>
          <p:cNvPr id="9" name="Rectangle 8"/>
          <p:cNvSpPr/>
          <p:nvPr/>
        </p:nvSpPr>
        <p:spPr>
          <a:xfrm>
            <a:off x="9103848" y="3918699"/>
            <a:ext cx="2536874" cy="1323439"/>
          </a:xfrm>
          <a:prstGeom prst="rect">
            <a:avLst/>
          </a:prstGeom>
        </p:spPr>
        <p:txBody>
          <a:bodyPr wrap="square">
            <a:spAutoFit/>
          </a:bodyPr>
          <a:lstStyle/>
          <a:p>
            <a:pPr indent="0" algn="ctr"/>
            <a:r>
              <a:rPr lang="en-US" sz="1600" b="1" dirty="0" smtClean="0">
                <a:latin typeface="Cambria" panose="02040503050406030204" charset="0"/>
                <a:cs typeface="Calibri" panose="020F0502020204030204" charset="0"/>
              </a:rPr>
              <a:t>Child-focused disaster risk reduction and management: </a:t>
            </a:r>
          </a:p>
          <a:p>
            <a:pPr indent="0" algn="ctr"/>
            <a:r>
              <a:rPr lang="en-US" sz="1600" b="1" dirty="0" smtClean="0">
                <a:latin typeface="Cambria" panose="02040503050406030204" charset="0"/>
                <a:cs typeface="Calibri" panose="020F0502020204030204" charset="0"/>
              </a:rPr>
              <a:t>Journeying with </a:t>
            </a:r>
            <a:r>
              <a:rPr lang="en-US" sz="1600" b="1" dirty="0" err="1" smtClean="0">
                <a:latin typeface="Cambria" panose="02040503050406030204" charset="0"/>
                <a:cs typeface="Calibri" panose="020F0502020204030204" charset="0"/>
              </a:rPr>
              <a:t>Tagbilaran</a:t>
            </a:r>
            <a:r>
              <a:rPr lang="en-US" sz="1600" b="1" dirty="0" smtClean="0">
                <a:latin typeface="Cambria" panose="02040503050406030204" charset="0"/>
                <a:cs typeface="Calibri" panose="020F0502020204030204" charset="0"/>
              </a:rPr>
              <a:t> City Schools</a:t>
            </a:r>
            <a:endParaRPr lang="en-US" sz="1600" b="1" dirty="0">
              <a:latin typeface="Cambria" panose="02040503050406030204" charset="0"/>
              <a:cs typeface="Calibri" panose="020F0502020204030204" charset="0"/>
            </a:endParaRPr>
          </a:p>
        </p:txBody>
      </p:sp>
    </p:spTree>
    <p:extLst>
      <p:ext uri="{BB962C8B-B14F-4D97-AF65-F5344CB8AC3E}">
        <p14:creationId xmlns:p14="http://schemas.microsoft.com/office/powerpoint/2010/main" val="1274850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393895" y="520505"/>
            <a:ext cx="11324493" cy="5936565"/>
          </a:xfrm>
          <a:prstGeom prst="frame">
            <a:avLst>
              <a:gd name="adj1" fmla="val 14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2" name="Rectangle 1"/>
          <p:cNvSpPr/>
          <p:nvPr/>
        </p:nvSpPr>
        <p:spPr>
          <a:xfrm>
            <a:off x="1708764" y="196947"/>
            <a:ext cx="8249374" cy="962123"/>
          </a:xfrm>
          <a:prstGeom prst="rect">
            <a:avLst/>
          </a:prstGeom>
          <a:solidFill>
            <a:schemeClr val="tx2"/>
          </a:solidFill>
        </p:spPr>
        <p:txBody>
          <a:bodyPr wrap="none">
            <a:spAutoFit/>
          </a:bodyPr>
          <a:lstStyle/>
          <a:p>
            <a:pPr lvl="0" algn="ctr">
              <a:lnSpc>
                <a:spcPct val="115000"/>
              </a:lnSpc>
              <a:spcAft>
                <a:spcPts val="1000"/>
              </a:spcAft>
            </a:pPr>
            <a:r>
              <a:rPr lang="en-US" sz="54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BARANGGAY ACTIVITIES</a:t>
            </a:r>
            <a:endParaRPr lang="en-PH" sz="5400"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74589" y="1343291"/>
            <a:ext cx="9917723" cy="5247206"/>
          </a:xfrm>
          <a:prstGeom prst="rect">
            <a:avLst/>
          </a:prstGeom>
        </p:spPr>
        <p:txBody>
          <a:bodyPr wrap="square">
            <a:spAutoFit/>
          </a:bodyPr>
          <a:lstStyle/>
          <a:p>
            <a:pPr marL="342900" lvl="0" indent="-342900" algn="ctr">
              <a:lnSpc>
                <a:spcPct val="115000"/>
              </a:lnSpc>
              <a:spcAft>
                <a:spcPts val="0"/>
              </a:spcAft>
              <a:buFont typeface="Symbol" panose="05050102010706020507" pitchFamily="18" charset="2"/>
              <a:buChar char=""/>
            </a:pPr>
            <a:r>
              <a:rPr lang="en-US" sz="2200" dirty="0">
                <a:latin typeface="Century Gothic" panose="020B0502020202020204" pitchFamily="34" charset="0"/>
                <a:ea typeface="Calibri" panose="020F0502020204030204" pitchFamily="34" charset="0"/>
                <a:cs typeface="Times New Roman" panose="02020603050405020304" pitchFamily="18" charset="0"/>
              </a:rPr>
              <a:t>Developmental Planning</a:t>
            </a:r>
            <a:endParaRPr lang="en-PH" sz="22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ctr">
              <a:lnSpc>
                <a:spcPct val="115000"/>
              </a:lnSpc>
              <a:spcAft>
                <a:spcPts val="0"/>
              </a:spcAft>
              <a:buFont typeface="Symbol" panose="05050102010706020507" pitchFamily="18" charset="2"/>
              <a:buChar char=""/>
            </a:pPr>
            <a:r>
              <a:rPr lang="en-US" sz="2200" dirty="0">
                <a:latin typeface="Century Gothic" panose="020B0502020202020204" pitchFamily="34" charset="0"/>
                <a:ea typeface="Calibri" panose="020F0502020204030204" pitchFamily="34" charset="0"/>
                <a:cs typeface="Times New Roman" panose="02020603050405020304" pitchFamily="18" charset="0"/>
              </a:rPr>
              <a:t>Peace and Order</a:t>
            </a:r>
            <a:endParaRPr lang="en-PH" sz="22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ctr">
              <a:lnSpc>
                <a:spcPct val="115000"/>
              </a:lnSpc>
              <a:spcAft>
                <a:spcPts val="0"/>
              </a:spcAft>
              <a:buFont typeface="Symbol" panose="05050102010706020507" pitchFamily="18" charset="2"/>
              <a:buChar char=""/>
            </a:pPr>
            <a:r>
              <a:rPr lang="en-US" sz="2200" dirty="0">
                <a:latin typeface="Century Gothic" panose="020B0502020202020204" pitchFamily="34" charset="0"/>
                <a:ea typeface="Calibri" panose="020F0502020204030204" pitchFamily="34" charset="0"/>
                <a:cs typeface="Times New Roman" panose="02020603050405020304" pitchFamily="18" charset="0"/>
              </a:rPr>
              <a:t>Good Governance</a:t>
            </a:r>
            <a:endParaRPr lang="en-PH" sz="22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ctr">
              <a:lnSpc>
                <a:spcPct val="115000"/>
              </a:lnSpc>
              <a:spcAft>
                <a:spcPts val="0"/>
              </a:spcAft>
              <a:buFont typeface="Symbol" panose="05050102010706020507" pitchFamily="18" charset="2"/>
              <a:buChar char=""/>
            </a:pPr>
            <a:r>
              <a:rPr lang="en-US" sz="2200" dirty="0">
                <a:latin typeface="Century Gothic" panose="020B0502020202020204" pitchFamily="34" charset="0"/>
                <a:ea typeface="Calibri" panose="020F0502020204030204" pitchFamily="34" charset="0"/>
                <a:cs typeface="Times New Roman" panose="02020603050405020304" pitchFamily="18" charset="0"/>
              </a:rPr>
              <a:t>Environmental Management</a:t>
            </a:r>
            <a:endParaRPr lang="en-PH" sz="22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ctr">
              <a:lnSpc>
                <a:spcPct val="115000"/>
              </a:lnSpc>
              <a:spcAft>
                <a:spcPts val="0"/>
              </a:spcAft>
              <a:buFont typeface="Symbol" panose="05050102010706020507" pitchFamily="18" charset="2"/>
              <a:buChar char=""/>
            </a:pPr>
            <a:r>
              <a:rPr lang="en-US" sz="2200" dirty="0">
                <a:latin typeface="Century Gothic" panose="020B0502020202020204" pitchFamily="34" charset="0"/>
                <a:ea typeface="Calibri" panose="020F0502020204030204" pitchFamily="34" charset="0"/>
                <a:cs typeface="Times New Roman" panose="02020603050405020304" pitchFamily="18" charset="0"/>
              </a:rPr>
              <a:t>Welfare of senior citizens, family and persons with disabilities and other members of the marginalized </a:t>
            </a:r>
            <a:r>
              <a:rPr lang="en-US" sz="2200" dirty="0" smtClean="0">
                <a:latin typeface="Century Gothic" panose="020B0502020202020204" pitchFamily="34" charset="0"/>
                <a:ea typeface="Calibri" panose="020F0502020204030204" pitchFamily="34" charset="0"/>
                <a:cs typeface="Times New Roman" panose="02020603050405020304" pitchFamily="18" charset="0"/>
              </a:rPr>
              <a:t>sectors</a:t>
            </a:r>
          </a:p>
          <a:p>
            <a:pPr marL="342900" lvl="0" indent="-342900" algn="ctr">
              <a:lnSpc>
                <a:spcPct val="115000"/>
              </a:lnSpc>
              <a:spcAft>
                <a:spcPts val="0"/>
              </a:spcAft>
              <a:buFont typeface="Symbol" panose="05050102010706020507" pitchFamily="18" charset="2"/>
              <a:buChar char=""/>
            </a:pPr>
            <a:r>
              <a:rPr lang="en-US" sz="2200" dirty="0" smtClean="0">
                <a:latin typeface="Century Gothic" panose="020B0502020202020204" pitchFamily="34" charset="0"/>
                <a:ea typeface="Calibri" panose="020F0502020204030204" pitchFamily="34" charset="0"/>
                <a:cs typeface="Times New Roman" panose="02020603050405020304" pitchFamily="18" charset="0"/>
              </a:rPr>
              <a:t>Disaster risk reduction and management</a:t>
            </a:r>
            <a:endParaRPr lang="en-PH" sz="2200" dirty="0" smtClean="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ctr">
              <a:lnSpc>
                <a:spcPct val="115000"/>
              </a:lnSpc>
              <a:spcAft>
                <a:spcPts val="0"/>
              </a:spcAft>
              <a:buFont typeface="Symbol" panose="05050102010706020507" pitchFamily="18" charset="2"/>
              <a:buChar char=""/>
            </a:pPr>
            <a:r>
              <a:rPr lang="en-US" sz="2200" dirty="0" smtClean="0">
                <a:latin typeface="Century Gothic" panose="020B0502020202020204" pitchFamily="34" charset="0"/>
                <a:ea typeface="Calibri" panose="020F0502020204030204" pitchFamily="34" charset="0"/>
                <a:cs typeface="Times New Roman" panose="02020603050405020304" pitchFamily="18" charset="0"/>
              </a:rPr>
              <a:t>Agriculture and fishery development</a:t>
            </a:r>
            <a:endParaRPr lang="en-PH" sz="2200" dirty="0" smtClean="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ctr">
              <a:lnSpc>
                <a:spcPct val="115000"/>
              </a:lnSpc>
              <a:spcAft>
                <a:spcPts val="0"/>
              </a:spcAft>
              <a:buFont typeface="Symbol" panose="05050102010706020507" pitchFamily="18" charset="2"/>
              <a:buChar char=""/>
            </a:pPr>
            <a:r>
              <a:rPr lang="en-US" sz="2200" dirty="0" smtClean="0">
                <a:latin typeface="Century Gothic" panose="020B0502020202020204" pitchFamily="34" charset="0"/>
                <a:ea typeface="Calibri" panose="020F0502020204030204" pitchFamily="34" charset="0"/>
                <a:cs typeface="Times New Roman" panose="02020603050405020304" pitchFamily="18" charset="0"/>
              </a:rPr>
              <a:t>Physical fitness and sports development</a:t>
            </a:r>
            <a:endParaRPr lang="en-PH" sz="2200" dirty="0" smtClean="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ctr">
              <a:lnSpc>
                <a:spcPct val="115000"/>
              </a:lnSpc>
              <a:spcAft>
                <a:spcPts val="0"/>
              </a:spcAft>
              <a:buFont typeface="Symbol" panose="05050102010706020507" pitchFamily="18" charset="2"/>
              <a:buChar char=""/>
            </a:pPr>
            <a:r>
              <a:rPr lang="en-US" sz="2200" dirty="0" smtClean="0">
                <a:latin typeface="Century Gothic" panose="020B0502020202020204" pitchFamily="34" charset="0"/>
                <a:ea typeface="Calibri" panose="020F0502020204030204" pitchFamily="34" charset="0"/>
                <a:cs typeface="Times New Roman" panose="02020603050405020304" pitchFamily="18" charset="0"/>
              </a:rPr>
              <a:t>Employees/workers welfare</a:t>
            </a:r>
            <a:endParaRPr lang="en-PH" sz="2200" dirty="0" smtClean="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ctr">
              <a:lnSpc>
                <a:spcPct val="115000"/>
              </a:lnSpc>
              <a:spcAft>
                <a:spcPts val="0"/>
              </a:spcAft>
              <a:buFont typeface="Symbol" panose="05050102010706020507" pitchFamily="18" charset="2"/>
              <a:buChar char=""/>
            </a:pPr>
            <a:r>
              <a:rPr lang="en-US" sz="2200" dirty="0" smtClean="0">
                <a:latin typeface="Century Gothic" panose="020B0502020202020204" pitchFamily="34" charset="0"/>
                <a:ea typeface="Calibri" panose="020F0502020204030204" pitchFamily="34" charset="0"/>
                <a:cs typeface="Times New Roman" panose="02020603050405020304" pitchFamily="18" charset="0"/>
              </a:rPr>
              <a:t>Health and sanitation</a:t>
            </a:r>
            <a:endParaRPr lang="en-PH" sz="2200" dirty="0" smtClean="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ctr">
              <a:lnSpc>
                <a:spcPct val="115000"/>
              </a:lnSpc>
              <a:spcAft>
                <a:spcPts val="1000"/>
              </a:spcAft>
              <a:buFont typeface="Symbol" panose="05050102010706020507" pitchFamily="18" charset="2"/>
              <a:buChar char=""/>
            </a:pPr>
            <a:r>
              <a:rPr lang="en-US" sz="2200" dirty="0" smtClean="0">
                <a:latin typeface="Century Gothic" panose="020B0502020202020204" pitchFamily="34" charset="0"/>
                <a:ea typeface="Calibri" panose="020F0502020204030204" pitchFamily="34" charset="0"/>
                <a:cs typeface="Times New Roman" panose="02020603050405020304" pitchFamily="18" charset="0"/>
              </a:rPr>
              <a:t>Ethics and Public Morals</a:t>
            </a:r>
            <a:endParaRPr lang="en-PH" sz="2200" dirty="0" smtClean="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ctr">
              <a:lnSpc>
                <a:spcPct val="115000"/>
              </a:lnSpc>
              <a:spcAft>
                <a:spcPts val="0"/>
              </a:spcAft>
              <a:buFont typeface="Symbol" panose="05050102010706020507" pitchFamily="18" charset="2"/>
              <a:buChar char=""/>
            </a:pPr>
            <a:endParaRPr lang="en-PH" sz="22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0895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2529" y="1566293"/>
            <a:ext cx="10964214" cy="3785652"/>
          </a:xfrm>
          <a:prstGeom prst="rect">
            <a:avLst/>
          </a:prstGeom>
        </p:spPr>
        <p:txBody>
          <a:bodyPr wrap="square">
            <a:spAutoFit/>
          </a:bodyPr>
          <a:lstStyle/>
          <a:p>
            <a:r>
              <a:rPr lang="en-US" sz="2400" dirty="0">
                <a:latin typeface="Century Gothic" panose="020B0502020202020204" pitchFamily="34" charset="0"/>
              </a:rPr>
              <a:t>INTERVIEW QUESTIONS FOR CHURCH</a:t>
            </a:r>
          </a:p>
          <a:p>
            <a:pPr marL="342900" indent="-342900">
              <a:buAutoNum type="arabicPeriod"/>
            </a:pPr>
            <a:r>
              <a:rPr lang="en-US" sz="2400" dirty="0" err="1">
                <a:latin typeface="Century Gothic" panose="020B0502020202020204" pitchFamily="34" charset="0"/>
              </a:rPr>
              <a:t>Ano</a:t>
            </a:r>
            <a:r>
              <a:rPr lang="en-US" sz="2400" dirty="0">
                <a:latin typeface="Century Gothic" panose="020B0502020202020204" pitchFamily="34" charset="0"/>
              </a:rPr>
              <a:t> </a:t>
            </a:r>
            <a:r>
              <a:rPr lang="en-US" sz="2400" dirty="0" err="1">
                <a:latin typeface="Century Gothic" panose="020B0502020202020204" pitchFamily="34" charset="0"/>
              </a:rPr>
              <a:t>po</a:t>
            </a:r>
            <a:r>
              <a:rPr lang="en-US" sz="2400" dirty="0">
                <a:latin typeface="Century Gothic" panose="020B0502020202020204" pitchFamily="34" charset="0"/>
              </a:rPr>
              <a:t> </a:t>
            </a:r>
            <a:r>
              <a:rPr lang="en-US" sz="2400" dirty="0" err="1">
                <a:latin typeface="Century Gothic" panose="020B0502020202020204" pitchFamily="34" charset="0"/>
              </a:rPr>
              <a:t>ang</a:t>
            </a:r>
            <a:r>
              <a:rPr lang="en-US" sz="2400" dirty="0">
                <a:latin typeface="Century Gothic" panose="020B0502020202020204" pitchFamily="34" charset="0"/>
              </a:rPr>
              <a:t> Gawain </a:t>
            </a:r>
            <a:r>
              <a:rPr lang="en-US" sz="2400" dirty="0" err="1">
                <a:latin typeface="Century Gothic" panose="020B0502020202020204" pitchFamily="34" charset="0"/>
              </a:rPr>
              <a:t>ng</a:t>
            </a:r>
            <a:r>
              <a:rPr lang="en-US" sz="2400" dirty="0">
                <a:latin typeface="Century Gothic" panose="020B0502020202020204" pitchFamily="34" charset="0"/>
              </a:rPr>
              <a:t> </a:t>
            </a:r>
            <a:r>
              <a:rPr lang="en-US" sz="2400" dirty="0" err="1">
                <a:latin typeface="Century Gothic" panose="020B0502020202020204" pitchFamily="34" charset="0"/>
              </a:rPr>
              <a:t>inyong</a:t>
            </a:r>
            <a:r>
              <a:rPr lang="en-US" sz="2400" dirty="0">
                <a:latin typeface="Century Gothic" panose="020B0502020202020204" pitchFamily="34" charset="0"/>
              </a:rPr>
              <a:t> </a:t>
            </a:r>
            <a:r>
              <a:rPr lang="en-US" sz="2400" dirty="0" err="1">
                <a:latin typeface="Century Gothic" panose="020B0502020202020204" pitchFamily="34" charset="0"/>
              </a:rPr>
              <a:t>relihiyon</a:t>
            </a:r>
            <a:r>
              <a:rPr lang="en-US" sz="2400" dirty="0">
                <a:latin typeface="Century Gothic" panose="020B0502020202020204" pitchFamily="34" charset="0"/>
              </a:rPr>
              <a:t> para </a:t>
            </a:r>
            <a:r>
              <a:rPr lang="en-US" sz="2400" dirty="0" err="1">
                <a:latin typeface="Century Gothic" panose="020B0502020202020204" pitchFamily="34" charset="0"/>
              </a:rPr>
              <a:t>sa</a:t>
            </a:r>
            <a:r>
              <a:rPr lang="en-US" sz="2400" dirty="0">
                <a:latin typeface="Century Gothic" panose="020B0502020202020204" pitchFamily="34" charset="0"/>
              </a:rPr>
              <a:t> </a:t>
            </a:r>
            <a:r>
              <a:rPr lang="en-US" sz="2400" dirty="0" err="1">
                <a:latin typeface="Century Gothic" panose="020B0502020202020204" pitchFamily="34" charset="0"/>
              </a:rPr>
              <a:t>pamilya</a:t>
            </a:r>
            <a:r>
              <a:rPr lang="en-US" sz="2400" dirty="0">
                <a:latin typeface="Century Gothic" panose="020B0502020202020204" pitchFamily="34" charset="0"/>
              </a:rPr>
              <a:t>?</a:t>
            </a:r>
          </a:p>
          <a:p>
            <a:pPr marL="342900" indent="-342900">
              <a:buAutoNum type="arabicPeriod"/>
            </a:pPr>
            <a:r>
              <a:rPr lang="en-US" sz="2400" dirty="0" err="1">
                <a:latin typeface="Century Gothic" panose="020B0502020202020204" pitchFamily="34" charset="0"/>
              </a:rPr>
              <a:t>Ano</a:t>
            </a:r>
            <a:r>
              <a:rPr lang="en-US" sz="2400" dirty="0">
                <a:latin typeface="Century Gothic" panose="020B0502020202020204" pitchFamily="34" charset="0"/>
              </a:rPr>
              <a:t> </a:t>
            </a:r>
            <a:r>
              <a:rPr lang="en-US" sz="2400" dirty="0" err="1">
                <a:latin typeface="Century Gothic" panose="020B0502020202020204" pitchFamily="34" charset="0"/>
              </a:rPr>
              <a:t>po</a:t>
            </a:r>
            <a:r>
              <a:rPr lang="en-US" sz="2400" dirty="0">
                <a:latin typeface="Century Gothic" panose="020B0502020202020204" pitchFamily="34" charset="0"/>
              </a:rPr>
              <a:t> </a:t>
            </a:r>
            <a:r>
              <a:rPr lang="en-US" sz="2400" dirty="0" err="1">
                <a:latin typeface="Century Gothic" panose="020B0502020202020204" pitchFamily="34" charset="0"/>
              </a:rPr>
              <a:t>ang</a:t>
            </a:r>
            <a:r>
              <a:rPr lang="en-US" sz="2400" dirty="0">
                <a:latin typeface="Century Gothic" panose="020B0502020202020204" pitchFamily="34" charset="0"/>
              </a:rPr>
              <a:t> </a:t>
            </a:r>
            <a:r>
              <a:rPr lang="en-US" sz="2400" dirty="0" err="1">
                <a:latin typeface="Century Gothic" panose="020B0502020202020204" pitchFamily="34" charset="0"/>
              </a:rPr>
              <a:t>inaasahan</a:t>
            </a:r>
            <a:r>
              <a:rPr lang="en-US" sz="2400" dirty="0">
                <a:latin typeface="Century Gothic" panose="020B0502020202020204" pitchFamily="34" charset="0"/>
              </a:rPr>
              <a:t> </a:t>
            </a:r>
            <a:r>
              <a:rPr lang="en-US" sz="2400" dirty="0" err="1">
                <a:latin typeface="Century Gothic" panose="020B0502020202020204" pitchFamily="34" charset="0"/>
              </a:rPr>
              <a:t>ng</a:t>
            </a:r>
            <a:r>
              <a:rPr lang="en-US" sz="2400" dirty="0">
                <a:latin typeface="Century Gothic" panose="020B0502020202020204" pitchFamily="34" charset="0"/>
              </a:rPr>
              <a:t> </a:t>
            </a:r>
            <a:r>
              <a:rPr lang="en-US" sz="2400" dirty="0" err="1">
                <a:latin typeface="Century Gothic" panose="020B0502020202020204" pitchFamily="34" charset="0"/>
              </a:rPr>
              <a:t>inyong</a:t>
            </a:r>
            <a:r>
              <a:rPr lang="en-US" sz="2400" dirty="0">
                <a:latin typeface="Century Gothic" panose="020B0502020202020204" pitchFamily="34" charset="0"/>
              </a:rPr>
              <a:t> </a:t>
            </a:r>
            <a:r>
              <a:rPr lang="en-US" sz="2400" dirty="0" err="1">
                <a:latin typeface="Century Gothic" panose="020B0502020202020204" pitchFamily="34" charset="0"/>
              </a:rPr>
              <a:t>relihiyon</a:t>
            </a:r>
            <a:r>
              <a:rPr lang="en-US" sz="2400" dirty="0">
                <a:latin typeface="Century Gothic" panose="020B0502020202020204" pitchFamily="34" charset="0"/>
              </a:rPr>
              <a:t> </a:t>
            </a:r>
            <a:r>
              <a:rPr lang="en-US" sz="2400" dirty="0" err="1">
                <a:latin typeface="Century Gothic" panose="020B0502020202020204" pitchFamily="34" charset="0"/>
              </a:rPr>
              <a:t>sa</a:t>
            </a:r>
            <a:r>
              <a:rPr lang="en-US" sz="2400" dirty="0">
                <a:latin typeface="Century Gothic" panose="020B0502020202020204" pitchFamily="34" charset="0"/>
              </a:rPr>
              <a:t> </a:t>
            </a:r>
            <a:r>
              <a:rPr lang="en-US" sz="2400" dirty="0" err="1">
                <a:latin typeface="Century Gothic" panose="020B0502020202020204" pitchFamily="34" charset="0"/>
              </a:rPr>
              <a:t>bawat</a:t>
            </a:r>
            <a:r>
              <a:rPr lang="en-US" sz="2400" dirty="0">
                <a:latin typeface="Century Gothic" panose="020B0502020202020204" pitchFamily="34" charset="0"/>
              </a:rPr>
              <a:t> </a:t>
            </a:r>
            <a:r>
              <a:rPr lang="en-US" sz="2400" dirty="0" err="1">
                <a:latin typeface="Century Gothic" panose="020B0502020202020204" pitchFamily="34" charset="0"/>
              </a:rPr>
              <a:t>pamilyang</a:t>
            </a:r>
            <a:r>
              <a:rPr lang="en-US" sz="2400" dirty="0">
                <a:latin typeface="Century Gothic" panose="020B0502020202020204" pitchFamily="34" charset="0"/>
              </a:rPr>
              <a:t> </a:t>
            </a:r>
            <a:r>
              <a:rPr lang="en-US" sz="2400" dirty="0" err="1">
                <a:latin typeface="Century Gothic" panose="020B0502020202020204" pitchFamily="34" charset="0"/>
              </a:rPr>
              <a:t>kasapi</a:t>
            </a:r>
            <a:r>
              <a:rPr lang="en-US" sz="2400" dirty="0">
                <a:latin typeface="Century Gothic" panose="020B0502020202020204" pitchFamily="34" charset="0"/>
              </a:rPr>
              <a:t> </a:t>
            </a:r>
            <a:r>
              <a:rPr lang="en-US" sz="2400" dirty="0" err="1">
                <a:latin typeface="Century Gothic" panose="020B0502020202020204" pitchFamily="34" charset="0"/>
              </a:rPr>
              <a:t>nito</a:t>
            </a:r>
            <a:r>
              <a:rPr lang="en-US" sz="2400" dirty="0">
                <a:latin typeface="Century Gothic" panose="020B0502020202020204" pitchFamily="34" charset="0"/>
              </a:rPr>
              <a:t>?</a:t>
            </a:r>
          </a:p>
          <a:p>
            <a:pPr marL="342900" indent="-342900">
              <a:buAutoNum type="arabicPeriod"/>
            </a:pPr>
            <a:r>
              <a:rPr lang="en-US" sz="2400" dirty="0" err="1">
                <a:latin typeface="Century Gothic" panose="020B0502020202020204" pitchFamily="34" charset="0"/>
              </a:rPr>
              <a:t>Naisasabuhay</a:t>
            </a:r>
            <a:r>
              <a:rPr lang="en-US" sz="2400" dirty="0">
                <a:latin typeface="Century Gothic" panose="020B0502020202020204" pitchFamily="34" charset="0"/>
              </a:rPr>
              <a:t> </a:t>
            </a:r>
            <a:r>
              <a:rPr lang="en-US" sz="2400" dirty="0" err="1">
                <a:latin typeface="Century Gothic" panose="020B0502020202020204" pitchFamily="34" charset="0"/>
              </a:rPr>
              <a:t>po</a:t>
            </a:r>
            <a:r>
              <a:rPr lang="en-US" sz="2400" dirty="0">
                <a:latin typeface="Century Gothic" panose="020B0502020202020204" pitchFamily="34" charset="0"/>
              </a:rPr>
              <a:t> </a:t>
            </a:r>
            <a:r>
              <a:rPr lang="en-US" sz="2400" dirty="0" err="1">
                <a:latin typeface="Century Gothic" panose="020B0502020202020204" pitchFamily="34" charset="0"/>
              </a:rPr>
              <a:t>ba</a:t>
            </a:r>
            <a:r>
              <a:rPr lang="en-US" sz="2400" dirty="0">
                <a:latin typeface="Century Gothic" panose="020B0502020202020204" pitchFamily="34" charset="0"/>
              </a:rPr>
              <a:t> </a:t>
            </a:r>
            <a:r>
              <a:rPr lang="en-US" sz="2400" dirty="0" err="1">
                <a:latin typeface="Century Gothic" panose="020B0502020202020204" pitchFamily="34" charset="0"/>
              </a:rPr>
              <a:t>ng</a:t>
            </a:r>
            <a:r>
              <a:rPr lang="en-US" sz="2400" dirty="0">
                <a:latin typeface="Century Gothic" panose="020B0502020202020204" pitchFamily="34" charset="0"/>
              </a:rPr>
              <a:t> </a:t>
            </a:r>
            <a:r>
              <a:rPr lang="en-US" sz="2400" dirty="0" err="1">
                <a:latin typeface="Century Gothic" panose="020B0502020202020204" pitchFamily="34" charset="0"/>
              </a:rPr>
              <a:t>mga</a:t>
            </a:r>
            <a:r>
              <a:rPr lang="en-US" sz="2400" dirty="0">
                <a:latin typeface="Century Gothic" panose="020B0502020202020204" pitchFamily="34" charset="0"/>
              </a:rPr>
              <a:t> </a:t>
            </a:r>
            <a:r>
              <a:rPr lang="en-US" sz="2400" dirty="0" err="1">
                <a:latin typeface="Century Gothic" panose="020B0502020202020204" pitchFamily="34" charset="0"/>
              </a:rPr>
              <a:t>kasaping</a:t>
            </a:r>
            <a:r>
              <a:rPr lang="en-US" sz="2400" dirty="0">
                <a:latin typeface="Century Gothic" panose="020B0502020202020204" pitchFamily="34" charset="0"/>
              </a:rPr>
              <a:t> </a:t>
            </a:r>
            <a:r>
              <a:rPr lang="en-US" sz="2400" dirty="0" err="1">
                <a:latin typeface="Century Gothic" panose="020B0502020202020204" pitchFamily="34" charset="0"/>
              </a:rPr>
              <a:t>pamilya</a:t>
            </a:r>
            <a:r>
              <a:rPr lang="en-US" sz="2400" dirty="0">
                <a:latin typeface="Century Gothic" panose="020B0502020202020204" pitchFamily="34" charset="0"/>
              </a:rPr>
              <a:t> </a:t>
            </a:r>
            <a:r>
              <a:rPr lang="en-US" sz="2400" dirty="0" err="1">
                <a:latin typeface="Century Gothic" panose="020B0502020202020204" pitchFamily="34" charset="0"/>
              </a:rPr>
              <a:t>ang</a:t>
            </a:r>
            <a:r>
              <a:rPr lang="en-US" sz="2400" dirty="0">
                <a:latin typeface="Century Gothic" panose="020B0502020202020204" pitchFamily="34" charset="0"/>
              </a:rPr>
              <a:t> </a:t>
            </a:r>
            <a:r>
              <a:rPr lang="en-US" sz="2400" dirty="0" err="1">
                <a:latin typeface="Century Gothic" panose="020B0502020202020204" pitchFamily="34" charset="0"/>
              </a:rPr>
              <a:t>turo</a:t>
            </a:r>
            <a:r>
              <a:rPr lang="en-US" sz="2400" dirty="0">
                <a:latin typeface="Century Gothic" panose="020B0502020202020204" pitchFamily="34" charset="0"/>
              </a:rPr>
              <a:t> </a:t>
            </a:r>
            <a:r>
              <a:rPr lang="en-US" sz="2400" dirty="0" err="1">
                <a:latin typeface="Century Gothic" panose="020B0502020202020204" pitchFamily="34" charset="0"/>
              </a:rPr>
              <a:t>ng</a:t>
            </a:r>
            <a:r>
              <a:rPr lang="en-US" sz="2400" dirty="0">
                <a:latin typeface="Century Gothic" panose="020B0502020202020204" pitchFamily="34" charset="0"/>
              </a:rPr>
              <a:t> </a:t>
            </a:r>
            <a:r>
              <a:rPr lang="en-US" sz="2400" dirty="0" err="1">
                <a:latin typeface="Century Gothic" panose="020B0502020202020204" pitchFamily="34" charset="0"/>
              </a:rPr>
              <a:t>inyong</a:t>
            </a:r>
            <a:r>
              <a:rPr lang="en-US" sz="2400" dirty="0">
                <a:latin typeface="Century Gothic" panose="020B0502020202020204" pitchFamily="34" charset="0"/>
              </a:rPr>
              <a:t> </a:t>
            </a:r>
            <a:r>
              <a:rPr lang="en-US" sz="2400" dirty="0" err="1">
                <a:latin typeface="Century Gothic" panose="020B0502020202020204" pitchFamily="34" charset="0"/>
              </a:rPr>
              <a:t>relihiyon</a:t>
            </a:r>
            <a:r>
              <a:rPr lang="en-US" sz="2400" dirty="0">
                <a:latin typeface="Century Gothic" panose="020B0502020202020204" pitchFamily="34" charset="0"/>
              </a:rPr>
              <a:t>? </a:t>
            </a:r>
            <a:r>
              <a:rPr lang="en-US" sz="2400" dirty="0" err="1">
                <a:latin typeface="Century Gothic" panose="020B0502020202020204" pitchFamily="34" charset="0"/>
              </a:rPr>
              <a:t>Patunayan</a:t>
            </a:r>
            <a:r>
              <a:rPr lang="en-US" sz="2400" dirty="0">
                <a:latin typeface="Century Gothic" panose="020B0502020202020204" pitchFamily="34" charset="0"/>
              </a:rPr>
              <a:t>.</a:t>
            </a:r>
          </a:p>
          <a:p>
            <a:pPr marL="342900" indent="-342900">
              <a:buAutoNum type="arabicPeriod"/>
            </a:pPr>
            <a:r>
              <a:rPr lang="en-US" sz="2400" dirty="0" err="1">
                <a:latin typeface="Century Gothic" panose="020B0502020202020204" pitchFamily="34" charset="0"/>
              </a:rPr>
              <a:t>Ano</a:t>
            </a:r>
            <a:r>
              <a:rPr lang="en-US" sz="2400" dirty="0">
                <a:latin typeface="Century Gothic" panose="020B0502020202020204" pitchFamily="34" charset="0"/>
              </a:rPr>
              <a:t> </a:t>
            </a:r>
            <a:r>
              <a:rPr lang="en-US" sz="2400" dirty="0" err="1">
                <a:latin typeface="Century Gothic" panose="020B0502020202020204" pitchFamily="34" charset="0"/>
              </a:rPr>
              <a:t>ano</a:t>
            </a:r>
            <a:r>
              <a:rPr lang="en-US" sz="2400" dirty="0">
                <a:latin typeface="Century Gothic" panose="020B0502020202020204" pitchFamily="34" charset="0"/>
              </a:rPr>
              <a:t> </a:t>
            </a:r>
            <a:r>
              <a:rPr lang="en-US" sz="2400" dirty="0" err="1">
                <a:latin typeface="Century Gothic" panose="020B0502020202020204" pitchFamily="34" charset="0"/>
              </a:rPr>
              <a:t>ang</a:t>
            </a:r>
            <a:r>
              <a:rPr lang="en-US" sz="2400" dirty="0">
                <a:latin typeface="Century Gothic" panose="020B0502020202020204" pitchFamily="34" charset="0"/>
              </a:rPr>
              <a:t> </a:t>
            </a:r>
            <a:r>
              <a:rPr lang="en-US" sz="2400" dirty="0" err="1">
                <a:latin typeface="Century Gothic" panose="020B0502020202020204" pitchFamily="34" charset="0"/>
              </a:rPr>
              <a:t>maaaring</a:t>
            </a:r>
            <a:r>
              <a:rPr lang="en-US" sz="2400" dirty="0">
                <a:latin typeface="Century Gothic" panose="020B0502020202020204" pitchFamily="34" charset="0"/>
              </a:rPr>
              <a:t> </a:t>
            </a:r>
            <a:r>
              <a:rPr lang="en-US" sz="2400" dirty="0" err="1">
                <a:latin typeface="Century Gothic" panose="020B0502020202020204" pitchFamily="34" charset="0"/>
              </a:rPr>
              <a:t>maging</a:t>
            </a:r>
            <a:r>
              <a:rPr lang="en-US" sz="2400" dirty="0">
                <a:latin typeface="Century Gothic" panose="020B0502020202020204" pitchFamily="34" charset="0"/>
              </a:rPr>
              <a:t> </a:t>
            </a:r>
            <a:r>
              <a:rPr lang="en-US" sz="2400" dirty="0" err="1">
                <a:latin typeface="Century Gothic" panose="020B0502020202020204" pitchFamily="34" charset="0"/>
              </a:rPr>
              <a:t>resulta</a:t>
            </a:r>
            <a:r>
              <a:rPr lang="en-US" sz="2400" dirty="0">
                <a:latin typeface="Century Gothic" panose="020B0502020202020204" pitchFamily="34" charset="0"/>
              </a:rPr>
              <a:t> </a:t>
            </a:r>
            <a:r>
              <a:rPr lang="en-US" sz="2400" dirty="0" err="1">
                <a:latin typeface="Century Gothic" panose="020B0502020202020204" pitchFamily="34" charset="0"/>
              </a:rPr>
              <a:t>kapag</a:t>
            </a:r>
            <a:r>
              <a:rPr lang="en-US" sz="2400" dirty="0">
                <a:latin typeface="Century Gothic" panose="020B0502020202020204" pitchFamily="34" charset="0"/>
              </a:rPr>
              <a:t> </a:t>
            </a:r>
            <a:r>
              <a:rPr lang="en-US" sz="2400" dirty="0" err="1">
                <a:latin typeface="Century Gothic" panose="020B0502020202020204" pitchFamily="34" charset="0"/>
              </a:rPr>
              <a:t>aktibo</a:t>
            </a:r>
            <a:r>
              <a:rPr lang="en-US" sz="2400" dirty="0">
                <a:latin typeface="Century Gothic" panose="020B0502020202020204" pitchFamily="34" charset="0"/>
              </a:rPr>
              <a:t> at di-</a:t>
            </a:r>
            <a:r>
              <a:rPr lang="en-US" sz="2400" dirty="0" err="1">
                <a:latin typeface="Century Gothic" panose="020B0502020202020204" pitchFamily="34" charset="0"/>
              </a:rPr>
              <a:t>aktibo</a:t>
            </a:r>
            <a:r>
              <a:rPr lang="en-US" sz="2400" dirty="0">
                <a:latin typeface="Century Gothic" panose="020B0502020202020204" pitchFamily="34" charset="0"/>
              </a:rPr>
              <a:t> </a:t>
            </a:r>
            <a:r>
              <a:rPr lang="en-US" sz="2400" dirty="0" err="1">
                <a:latin typeface="Century Gothic" panose="020B0502020202020204" pitchFamily="34" charset="0"/>
              </a:rPr>
              <a:t>ang</a:t>
            </a:r>
            <a:r>
              <a:rPr lang="en-US" sz="2400" dirty="0">
                <a:latin typeface="Century Gothic" panose="020B0502020202020204" pitchFamily="34" charset="0"/>
              </a:rPr>
              <a:t> </a:t>
            </a:r>
            <a:r>
              <a:rPr lang="en-US" sz="2400" dirty="0" err="1">
                <a:latin typeface="Century Gothic" panose="020B0502020202020204" pitchFamily="34" charset="0"/>
              </a:rPr>
              <a:t>pamilya</a:t>
            </a:r>
            <a:r>
              <a:rPr lang="en-US" sz="2400" dirty="0">
                <a:latin typeface="Century Gothic" panose="020B0502020202020204" pitchFamily="34" charset="0"/>
              </a:rPr>
              <a:t> </a:t>
            </a:r>
            <a:r>
              <a:rPr lang="en-US" sz="2400" dirty="0" err="1">
                <a:latin typeface="Century Gothic" panose="020B0502020202020204" pitchFamily="34" charset="0"/>
              </a:rPr>
              <a:t>sa</a:t>
            </a:r>
            <a:r>
              <a:rPr lang="en-US" sz="2400" dirty="0">
                <a:latin typeface="Century Gothic" panose="020B0502020202020204" pitchFamily="34" charset="0"/>
              </a:rPr>
              <a:t> </a:t>
            </a:r>
            <a:r>
              <a:rPr lang="en-US" sz="2400" dirty="0" err="1">
                <a:latin typeface="Century Gothic" panose="020B0502020202020204" pitchFamily="34" charset="0"/>
              </a:rPr>
              <a:t>simbahan</a:t>
            </a:r>
            <a:r>
              <a:rPr lang="en-US" sz="2400" dirty="0">
                <a:latin typeface="Century Gothic" panose="020B0502020202020204" pitchFamily="34" charset="0"/>
              </a:rPr>
              <a:t> o </a:t>
            </a:r>
            <a:r>
              <a:rPr lang="en-US" sz="2400" dirty="0" err="1">
                <a:latin typeface="Century Gothic" panose="020B0502020202020204" pitchFamily="34" charset="0"/>
              </a:rPr>
              <a:t>relihiyong</a:t>
            </a:r>
            <a:r>
              <a:rPr lang="en-US" sz="2400" dirty="0">
                <a:latin typeface="Century Gothic" panose="020B0502020202020204" pitchFamily="34" charset="0"/>
              </a:rPr>
              <a:t> </a:t>
            </a:r>
            <a:r>
              <a:rPr lang="en-US" sz="2400" dirty="0" err="1">
                <a:latin typeface="Century Gothic" panose="020B0502020202020204" pitchFamily="34" charset="0"/>
              </a:rPr>
              <a:t>kinabibilangan</a:t>
            </a:r>
            <a:r>
              <a:rPr lang="en-US" sz="2400" dirty="0">
                <a:latin typeface="Century Gothic" panose="020B0502020202020204" pitchFamily="34" charset="0"/>
              </a:rPr>
              <a:t>? </a:t>
            </a:r>
            <a:r>
              <a:rPr lang="en-US" sz="2400" dirty="0" err="1">
                <a:latin typeface="Century Gothic" panose="020B0502020202020204" pitchFamily="34" charset="0"/>
              </a:rPr>
              <a:t>Bakit</a:t>
            </a:r>
            <a:r>
              <a:rPr lang="en-US" sz="2400" dirty="0">
                <a:latin typeface="Century Gothic" panose="020B0502020202020204" pitchFamily="34" charset="0"/>
              </a:rPr>
              <a:t>?</a:t>
            </a:r>
          </a:p>
          <a:p>
            <a:pPr marL="342900" indent="-342900">
              <a:buAutoNum type="arabicPeriod"/>
            </a:pPr>
            <a:r>
              <a:rPr lang="en-US" sz="2400" dirty="0" err="1">
                <a:latin typeface="Century Gothic" panose="020B0502020202020204" pitchFamily="34" charset="0"/>
              </a:rPr>
              <a:t>Ano</a:t>
            </a:r>
            <a:r>
              <a:rPr lang="en-US" sz="2400" dirty="0">
                <a:latin typeface="Century Gothic" panose="020B0502020202020204" pitchFamily="34" charset="0"/>
              </a:rPr>
              <a:t> </a:t>
            </a:r>
            <a:r>
              <a:rPr lang="en-US" sz="2400" dirty="0" err="1">
                <a:latin typeface="Century Gothic" panose="020B0502020202020204" pitchFamily="34" charset="0"/>
              </a:rPr>
              <a:t>po</a:t>
            </a:r>
            <a:r>
              <a:rPr lang="en-US" sz="2400" dirty="0">
                <a:latin typeface="Century Gothic" panose="020B0502020202020204" pitchFamily="34" charset="0"/>
              </a:rPr>
              <a:t> </a:t>
            </a:r>
            <a:r>
              <a:rPr lang="en-US" sz="2400" dirty="0" err="1">
                <a:latin typeface="Century Gothic" panose="020B0502020202020204" pitchFamily="34" charset="0"/>
              </a:rPr>
              <a:t>ang</a:t>
            </a:r>
            <a:r>
              <a:rPr lang="en-US" sz="2400" dirty="0">
                <a:latin typeface="Century Gothic" panose="020B0502020202020204" pitchFamily="34" charset="0"/>
              </a:rPr>
              <a:t> </a:t>
            </a:r>
            <a:r>
              <a:rPr lang="en-US" sz="2400" dirty="0" err="1">
                <a:latin typeface="Century Gothic" panose="020B0502020202020204" pitchFamily="34" charset="0"/>
              </a:rPr>
              <a:t>mensahe</a:t>
            </a:r>
            <a:r>
              <a:rPr lang="en-US" sz="2400" dirty="0">
                <a:latin typeface="Century Gothic" panose="020B0502020202020204" pitchFamily="34" charset="0"/>
              </a:rPr>
              <a:t> </a:t>
            </a:r>
            <a:r>
              <a:rPr lang="en-US" sz="2400" dirty="0" err="1">
                <a:latin typeface="Century Gothic" panose="020B0502020202020204" pitchFamily="34" charset="0"/>
              </a:rPr>
              <a:t>niyo</a:t>
            </a:r>
            <a:r>
              <a:rPr lang="en-US" sz="2400" dirty="0">
                <a:latin typeface="Century Gothic" panose="020B0502020202020204" pitchFamily="34" charset="0"/>
              </a:rPr>
              <a:t> </a:t>
            </a:r>
            <a:r>
              <a:rPr lang="en-US" sz="2400" dirty="0" err="1">
                <a:latin typeface="Century Gothic" panose="020B0502020202020204" pitchFamily="34" charset="0"/>
              </a:rPr>
              <a:t>sa</a:t>
            </a:r>
            <a:r>
              <a:rPr lang="en-US" sz="2400" dirty="0">
                <a:latin typeface="Century Gothic" panose="020B0502020202020204" pitchFamily="34" charset="0"/>
              </a:rPr>
              <a:t> </a:t>
            </a:r>
            <a:r>
              <a:rPr lang="en-US" sz="2400" dirty="0" err="1">
                <a:latin typeface="Century Gothic" panose="020B0502020202020204" pitchFamily="34" charset="0"/>
              </a:rPr>
              <a:t>pamilyang</a:t>
            </a:r>
            <a:r>
              <a:rPr lang="en-US" sz="2400" dirty="0">
                <a:latin typeface="Century Gothic" panose="020B0502020202020204" pitchFamily="34" charset="0"/>
              </a:rPr>
              <a:t> Pilipino?</a:t>
            </a:r>
          </a:p>
          <a:p>
            <a:pPr marL="342900" indent="-342900">
              <a:buAutoNum type="arabicPeriod"/>
            </a:pPr>
            <a:r>
              <a:rPr lang="en-US" sz="2400" dirty="0" err="1">
                <a:latin typeface="Century Gothic" panose="020B0502020202020204" pitchFamily="34" charset="0"/>
              </a:rPr>
              <a:t>Ano</a:t>
            </a:r>
            <a:r>
              <a:rPr lang="en-US" sz="2400" dirty="0">
                <a:latin typeface="Century Gothic" panose="020B0502020202020204" pitchFamily="34" charset="0"/>
              </a:rPr>
              <a:t> </a:t>
            </a:r>
            <a:r>
              <a:rPr lang="en-US" sz="2400" dirty="0" err="1">
                <a:latin typeface="Century Gothic" panose="020B0502020202020204" pitchFamily="34" charset="0"/>
              </a:rPr>
              <a:t>po</a:t>
            </a:r>
            <a:r>
              <a:rPr lang="en-US" sz="2400" dirty="0">
                <a:latin typeface="Century Gothic" panose="020B0502020202020204" pitchFamily="34" charset="0"/>
              </a:rPr>
              <a:t> </a:t>
            </a:r>
            <a:r>
              <a:rPr lang="en-US" sz="2400" dirty="0" err="1">
                <a:latin typeface="Century Gothic" panose="020B0502020202020204" pitchFamily="34" charset="0"/>
              </a:rPr>
              <a:t>ang</a:t>
            </a:r>
            <a:r>
              <a:rPr lang="en-US" sz="2400" dirty="0">
                <a:latin typeface="Century Gothic" panose="020B0502020202020204" pitchFamily="34" charset="0"/>
              </a:rPr>
              <a:t> </a:t>
            </a:r>
            <a:r>
              <a:rPr lang="en-US" sz="2400" dirty="0" err="1">
                <a:latin typeface="Century Gothic" panose="020B0502020202020204" pitchFamily="34" charset="0"/>
              </a:rPr>
              <a:t>inyong</a:t>
            </a:r>
            <a:r>
              <a:rPr lang="en-US" sz="2400" dirty="0">
                <a:latin typeface="Century Gothic" panose="020B0502020202020204" pitchFamily="34" charset="0"/>
              </a:rPr>
              <a:t> </a:t>
            </a:r>
            <a:r>
              <a:rPr lang="en-US" sz="2400" dirty="0" err="1">
                <a:latin typeface="Century Gothic" panose="020B0502020202020204" pitchFamily="34" charset="0"/>
              </a:rPr>
              <a:t>mensahe</a:t>
            </a:r>
            <a:r>
              <a:rPr lang="en-US" sz="2400" dirty="0">
                <a:latin typeface="Century Gothic" panose="020B0502020202020204" pitchFamily="34" charset="0"/>
              </a:rPr>
              <a:t> para </a:t>
            </a:r>
            <a:r>
              <a:rPr lang="en-US" sz="2400" dirty="0" err="1">
                <a:latin typeface="Century Gothic" panose="020B0502020202020204" pitchFamily="34" charset="0"/>
              </a:rPr>
              <a:t>sa</a:t>
            </a:r>
            <a:r>
              <a:rPr lang="en-US" sz="2400" dirty="0">
                <a:latin typeface="Century Gothic" panose="020B0502020202020204" pitchFamily="34" charset="0"/>
              </a:rPr>
              <a:t> </a:t>
            </a:r>
            <a:r>
              <a:rPr lang="en-US" sz="2400" dirty="0" err="1">
                <a:latin typeface="Century Gothic" panose="020B0502020202020204" pitchFamily="34" charset="0"/>
              </a:rPr>
              <a:t>aming</a:t>
            </a:r>
            <a:r>
              <a:rPr lang="en-US" sz="2400" dirty="0">
                <a:latin typeface="Century Gothic" panose="020B0502020202020204" pitchFamily="34" charset="0"/>
              </a:rPr>
              <a:t> </a:t>
            </a:r>
            <a:r>
              <a:rPr lang="en-US" sz="2400" dirty="0" err="1">
                <a:latin typeface="Century Gothic" panose="020B0502020202020204" pitchFamily="34" charset="0"/>
              </a:rPr>
              <a:t>mga</a:t>
            </a:r>
            <a:r>
              <a:rPr lang="en-US" sz="2400" dirty="0">
                <a:latin typeface="Century Gothic" panose="020B0502020202020204" pitchFamily="34" charset="0"/>
              </a:rPr>
              <a:t> </a:t>
            </a:r>
            <a:r>
              <a:rPr lang="en-US" sz="2400" dirty="0" err="1">
                <a:latin typeface="Century Gothic" panose="020B0502020202020204" pitchFamily="34" charset="0"/>
              </a:rPr>
              <a:t>guro</a:t>
            </a:r>
            <a:r>
              <a:rPr lang="en-US" sz="2400" dirty="0">
                <a:latin typeface="Century Gothic" panose="020B0502020202020204" pitchFamily="34" charset="0"/>
              </a:rPr>
              <a:t> </a:t>
            </a:r>
            <a:r>
              <a:rPr lang="en-US" sz="2400" dirty="0" err="1">
                <a:latin typeface="Century Gothic" panose="020B0502020202020204" pitchFamily="34" charset="0"/>
              </a:rPr>
              <a:t>sa</a:t>
            </a:r>
            <a:r>
              <a:rPr lang="en-US" sz="2400" dirty="0">
                <a:latin typeface="Century Gothic" panose="020B0502020202020204" pitchFamily="34" charset="0"/>
              </a:rPr>
              <a:t> </a:t>
            </a:r>
            <a:r>
              <a:rPr lang="en-US" sz="2400" dirty="0" err="1">
                <a:latin typeface="Century Gothic" panose="020B0502020202020204" pitchFamily="34" charset="0"/>
              </a:rPr>
              <a:t>hinaharap</a:t>
            </a:r>
            <a:r>
              <a:rPr lang="en-US" sz="2400" dirty="0">
                <a:latin typeface="Century Gothic" panose="020B0502020202020204" pitchFamily="34" charset="0"/>
              </a:rPr>
              <a:t>?</a:t>
            </a:r>
            <a:endParaRPr lang="en-US" sz="2400" dirty="0">
              <a:latin typeface="Century Gothic" panose="020B0502020202020204" pitchFamily="34" charset="0"/>
            </a:endParaRPr>
          </a:p>
        </p:txBody>
      </p:sp>
      <p:sp>
        <p:nvSpPr>
          <p:cNvPr id="3" name="Frame 2"/>
          <p:cNvSpPr/>
          <p:nvPr/>
        </p:nvSpPr>
        <p:spPr>
          <a:xfrm>
            <a:off x="211015" y="351692"/>
            <a:ext cx="11619914" cy="6217920"/>
          </a:xfrm>
          <a:prstGeom prst="frame">
            <a:avLst>
              <a:gd name="adj1" fmla="val 209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Tree>
    <p:extLst>
      <p:ext uri="{BB962C8B-B14F-4D97-AF65-F5344CB8AC3E}">
        <p14:creationId xmlns:p14="http://schemas.microsoft.com/office/powerpoint/2010/main" val="1843440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211015" y="351692"/>
            <a:ext cx="11619914" cy="6217920"/>
          </a:xfrm>
          <a:prstGeom prst="frame">
            <a:avLst>
              <a:gd name="adj1" fmla="val 209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4" name="Rounded Rectangle 3"/>
          <p:cNvSpPr/>
          <p:nvPr/>
        </p:nvSpPr>
        <p:spPr>
          <a:xfrm>
            <a:off x="865142" y="4380532"/>
            <a:ext cx="3288631" cy="17165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ctr">
              <a:buFont typeface="Arial" panose="020B0604020202020204" pitchFamily="34" charset="0"/>
              <a:buChar char="•"/>
            </a:pPr>
            <a:r>
              <a:rPr lang="en-US" dirty="0" smtClean="0"/>
              <a:t>Feeding Program</a:t>
            </a:r>
          </a:p>
          <a:p>
            <a:pPr marL="285750" indent="-285750" algn="ctr">
              <a:buFont typeface="Arial" panose="020B0604020202020204" pitchFamily="34" charset="0"/>
              <a:buChar char="•"/>
            </a:pPr>
            <a:r>
              <a:rPr lang="en-US" dirty="0" smtClean="0"/>
              <a:t>Clean Up Drive</a:t>
            </a:r>
            <a:endParaRPr lang="en-US" dirty="0"/>
          </a:p>
        </p:txBody>
      </p:sp>
      <p:sp>
        <p:nvSpPr>
          <p:cNvPr id="5" name="Rounded Rectangle 4"/>
          <p:cNvSpPr/>
          <p:nvPr/>
        </p:nvSpPr>
        <p:spPr>
          <a:xfrm>
            <a:off x="8019921" y="4380532"/>
            <a:ext cx="3288631" cy="17165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lgn="ctr">
              <a:buFont typeface="Arial" panose="020B0604020202020204" pitchFamily="34" charset="0"/>
              <a:buChar char="•"/>
            </a:pPr>
            <a:r>
              <a:rPr lang="en-US" dirty="0" err="1" smtClean="0"/>
              <a:t>Pagsunod</a:t>
            </a:r>
            <a:r>
              <a:rPr lang="en-US" dirty="0" smtClean="0"/>
              <a:t> </a:t>
            </a:r>
            <a:r>
              <a:rPr lang="en-US" dirty="0" err="1" smtClean="0"/>
              <a:t>sa</a:t>
            </a:r>
            <a:r>
              <a:rPr lang="en-US" dirty="0" smtClean="0"/>
              <a:t> </a:t>
            </a:r>
            <a:r>
              <a:rPr lang="en-US" dirty="0" err="1" smtClean="0"/>
              <a:t>mga</a:t>
            </a:r>
            <a:r>
              <a:rPr lang="en-US" dirty="0" smtClean="0"/>
              <a:t> </a:t>
            </a:r>
            <a:r>
              <a:rPr lang="en-US" dirty="0" err="1" smtClean="0"/>
              <a:t>batas</a:t>
            </a:r>
            <a:r>
              <a:rPr lang="en-US" dirty="0" smtClean="0"/>
              <a:t> </a:t>
            </a:r>
            <a:r>
              <a:rPr lang="en-US" dirty="0" err="1" smtClean="0"/>
              <a:t>na</a:t>
            </a:r>
            <a:r>
              <a:rPr lang="en-US" dirty="0" smtClean="0"/>
              <a:t> </a:t>
            </a:r>
            <a:r>
              <a:rPr lang="en-US" dirty="0" err="1" smtClean="0"/>
              <a:t>ipinatutupad</a:t>
            </a:r>
            <a:r>
              <a:rPr lang="en-US" dirty="0" smtClean="0"/>
              <a:t> ng barangay.</a:t>
            </a:r>
          </a:p>
          <a:p>
            <a:pPr marL="285750" indent="-285750" algn="ctr">
              <a:buFont typeface="Arial" panose="020B0604020202020204" pitchFamily="34" charset="0"/>
              <a:buChar char="•"/>
            </a:pPr>
            <a:r>
              <a:rPr lang="en-US" dirty="0" err="1" smtClean="0"/>
              <a:t>Pakikipag-ugnayan</a:t>
            </a:r>
            <a:r>
              <a:rPr lang="en-US" dirty="0" smtClean="0"/>
              <a:t> </a:t>
            </a:r>
            <a:r>
              <a:rPr lang="en-US" dirty="0" err="1" smtClean="0"/>
              <a:t>sa</a:t>
            </a:r>
            <a:r>
              <a:rPr lang="en-US" dirty="0" smtClean="0"/>
              <a:t> </a:t>
            </a:r>
            <a:r>
              <a:rPr lang="en-US" dirty="0" err="1" smtClean="0"/>
              <a:t>mga</a:t>
            </a:r>
            <a:r>
              <a:rPr lang="en-US" dirty="0" smtClean="0"/>
              <a:t> Gawain ng barangay.</a:t>
            </a:r>
            <a:endParaRPr lang="en-US" dirty="0"/>
          </a:p>
        </p:txBody>
      </p:sp>
      <p:sp>
        <p:nvSpPr>
          <p:cNvPr id="6" name="Rounded Rectangle 5"/>
          <p:cNvSpPr/>
          <p:nvPr/>
        </p:nvSpPr>
        <p:spPr>
          <a:xfrm>
            <a:off x="4442531" y="722933"/>
            <a:ext cx="3288631" cy="17165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smtClean="0"/>
              <a:t>Gampanin</a:t>
            </a:r>
            <a:r>
              <a:rPr lang="en-US" dirty="0" smtClean="0"/>
              <a:t> ng barangay </a:t>
            </a:r>
            <a:r>
              <a:rPr lang="en-US" dirty="0" err="1" smtClean="0"/>
              <a:t>na</a:t>
            </a:r>
            <a:r>
              <a:rPr lang="en-US" dirty="0" smtClean="0"/>
              <a:t> </a:t>
            </a:r>
            <a:r>
              <a:rPr lang="en-US" dirty="0" err="1" smtClean="0"/>
              <a:t>mapanatiling</a:t>
            </a:r>
            <a:r>
              <a:rPr lang="en-US" dirty="0" smtClean="0"/>
              <a:t> </a:t>
            </a:r>
            <a:r>
              <a:rPr lang="en-US" dirty="0" err="1" smtClean="0"/>
              <a:t>maayos</a:t>
            </a:r>
            <a:r>
              <a:rPr lang="en-US" dirty="0" smtClean="0"/>
              <a:t>, </a:t>
            </a:r>
            <a:r>
              <a:rPr lang="en-US" dirty="0" err="1" smtClean="0"/>
              <a:t>mapayapa</a:t>
            </a:r>
            <a:r>
              <a:rPr lang="en-US" dirty="0" smtClean="0"/>
              <a:t> </a:t>
            </a:r>
            <a:r>
              <a:rPr lang="en-US" dirty="0" err="1" smtClean="0"/>
              <a:t>ang</a:t>
            </a:r>
            <a:r>
              <a:rPr lang="en-US" dirty="0" smtClean="0"/>
              <a:t> </a:t>
            </a:r>
            <a:r>
              <a:rPr lang="en-US" dirty="0" err="1" smtClean="0"/>
              <a:t>kanyang</a:t>
            </a:r>
            <a:r>
              <a:rPr lang="en-US" dirty="0" smtClean="0"/>
              <a:t> </a:t>
            </a:r>
            <a:r>
              <a:rPr lang="en-US" dirty="0" err="1" smtClean="0"/>
              <a:t>nasasakupan</a:t>
            </a:r>
            <a:r>
              <a:rPr lang="en-US" dirty="0" smtClean="0"/>
              <a:t>.</a:t>
            </a:r>
            <a:endParaRPr lang="en-US" dirty="0"/>
          </a:p>
        </p:txBody>
      </p:sp>
      <p:cxnSp>
        <p:nvCxnSpPr>
          <p:cNvPr id="8" name="Straight Arrow Connector 7"/>
          <p:cNvCxnSpPr/>
          <p:nvPr/>
        </p:nvCxnSpPr>
        <p:spPr>
          <a:xfrm flipH="1">
            <a:off x="3850783" y="4211392"/>
            <a:ext cx="1107583" cy="6697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980349" y="4110594"/>
            <a:ext cx="1039572" cy="8712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924282" y="2331076"/>
            <a:ext cx="14112" cy="13790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153774" y="2956222"/>
            <a:ext cx="3866147" cy="163629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t>BARANGAY</a:t>
            </a:r>
            <a:endParaRPr lang="en-US" sz="3200" b="1" dirty="0"/>
          </a:p>
        </p:txBody>
      </p:sp>
    </p:spTree>
    <p:extLst>
      <p:ext uri="{BB962C8B-B14F-4D97-AF65-F5344CB8AC3E}">
        <p14:creationId xmlns:p14="http://schemas.microsoft.com/office/powerpoint/2010/main" val="3736251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PH">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3"/>
            <a:ext cx="12194977" cy="6856327"/>
          </a:xfrm>
          <a:prstGeom prst="rect">
            <a:avLst/>
          </a:prstGeom>
        </p:spPr>
      </p:pic>
      <p:sp>
        <p:nvSpPr>
          <p:cNvPr id="8" name="Rectangle 7"/>
          <p:cNvSpPr/>
          <p:nvPr/>
        </p:nvSpPr>
        <p:spPr>
          <a:xfrm>
            <a:off x="424069" y="354495"/>
            <a:ext cx="11343861" cy="61490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6" name="Table 5"/>
          <p:cNvGraphicFramePr/>
          <p:nvPr/>
        </p:nvGraphicFramePr>
        <p:xfrm>
          <a:off x="423545" y="353695"/>
          <a:ext cx="11344275" cy="5901055"/>
        </p:xfrm>
        <a:graphic>
          <a:graphicData uri="http://schemas.openxmlformats.org/drawingml/2006/table">
            <a:tbl>
              <a:tblPr firstRow="1" bandRow="1">
                <a:tableStyleId>{5940675A-B579-460E-94D1-54222C63F5DA}</a:tableStyleId>
              </a:tblPr>
              <a:tblGrid>
                <a:gridCol w="5600065"/>
                <a:gridCol w="5744210"/>
              </a:tblGrid>
              <a:tr h="213360">
                <a:tc>
                  <a:txBody>
                    <a:bodyPr/>
                    <a:lstStyle/>
                    <a:p>
                      <a:pPr indent="0" algn="ctr">
                        <a:buNone/>
                      </a:pPr>
                      <a:r>
                        <a:rPr lang="en-US" sz="1400" b="1">
                          <a:latin typeface="Cambria" panose="02040503050406030204" charset="0"/>
                          <a:cs typeface="Cambria" panose="02040503050406030204" charset="0"/>
                        </a:rPr>
                        <a:t>Local</a:t>
                      </a:r>
                      <a:endParaRPr lang="en-US" sz="1400" b="1">
                        <a:latin typeface="Cambria" panose="02040503050406030204" charset="0"/>
                        <a:ea typeface="Cambria" panose="02040503050406030204" charset="0"/>
                        <a:cs typeface="Cambria" panose="02040503050406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Cambria" panose="02040503050406030204" charset="0"/>
                          <a:cs typeface="Cambria" panose="02040503050406030204" charset="0"/>
                        </a:rPr>
                        <a:t>International</a:t>
                      </a:r>
                      <a:endParaRPr lang="en-US" sz="1400" b="1">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3360">
                <a:tc gridSpan="2">
                  <a:txBody>
                    <a:bodyPr/>
                    <a:lstStyle/>
                    <a:p>
                      <a:pPr indent="0" algn="ctr">
                        <a:buNone/>
                      </a:pPr>
                      <a:r>
                        <a:rPr lang="en-US" sz="1400" b="1">
                          <a:latin typeface="Cambria" panose="02040503050406030204" charset="0"/>
                          <a:cs typeface="Cambria" panose="02040503050406030204" charset="0"/>
                        </a:rPr>
                        <a:t>Barangay/Community Service</a:t>
                      </a:r>
                      <a:endParaRPr lang="en-US" sz="1400" b="1">
                        <a:latin typeface="Cambria" panose="02040503050406030204" charset="0"/>
                        <a:ea typeface="Cambria" panose="02040503050406030204" charset="0"/>
                        <a:cs typeface="Cambria" panose="02040503050406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3360">
                <a:tc gridSpan="2">
                  <a:txBody>
                    <a:bodyPr/>
                    <a:lstStyle/>
                    <a:p>
                      <a:pPr indent="0" algn="ctr">
                        <a:buNone/>
                      </a:pPr>
                      <a:r>
                        <a:rPr lang="en-US" sz="1400" b="1">
                          <a:latin typeface="Cambria" panose="02040503050406030204" charset="0"/>
                          <a:cs typeface="Cambria" panose="02040503050406030204" charset="0"/>
                        </a:rPr>
                        <a:t>News Update</a:t>
                      </a:r>
                      <a:endParaRPr lang="en-US" sz="1400" b="1">
                        <a:latin typeface="Cambria" panose="02040503050406030204" charset="0"/>
                        <a:ea typeface="Cambria" panose="02040503050406030204" charset="0"/>
                        <a:cs typeface="Cambria" panose="02040503050406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173480">
                <a:tc>
                  <a:txBody>
                    <a:bodyPr/>
                    <a:lstStyle/>
                    <a:p>
                      <a:pPr indent="0">
                        <a:buNone/>
                      </a:pPr>
                      <a:r>
                        <a:rPr lang="en-US" sz="1400" b="1">
                          <a:latin typeface="Cambria" panose="02040503050406030204" charset="0"/>
                          <a:cs typeface="Cambria" panose="02040503050406030204" charset="0"/>
                        </a:rPr>
                        <a:t>Community health centers to launch mental health services: DOHABS-CBN NewsPosted at Jan 24 2019 05:06 PM</a:t>
                      </a:r>
                    </a:p>
                    <a:p>
                      <a:pPr indent="0">
                        <a:buNone/>
                      </a:pPr>
                      <a:r>
                        <a:rPr lang="en-US" sz="1400" b="0">
                          <a:latin typeface="Calibri" panose="020F0502020204030204" charset="0"/>
                          <a:cs typeface="Calibri" panose="020F0502020204030204" charset="0"/>
                        </a:rPr>
                        <a:t>Basic mental health services may now be accessed through community health centers after the implementing rules and regulations (IRR) of the Mental Health Law was signed earlier this week. </a:t>
                      </a:r>
                      <a:r>
                        <a:rPr lang="en-US" sz="1400" b="1">
                          <a:latin typeface="Cambria" panose="02040503050406030204" charset="0"/>
                          <a:cs typeface="Cambria" panose="02040503050406030204" charset="0"/>
                        </a:rPr>
                        <a:t> </a:t>
                      </a:r>
                      <a:endParaRPr lang="en-US" sz="1400" b="1">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Cambria" panose="02040503050406030204" charset="0"/>
                          <a:cs typeface="Cambria" panose="02040503050406030204" charset="0"/>
                        </a:rPr>
                        <a:t>Family and Community Services close cases on children at riskJOANNE McCARTHYFEBRUARY 19 2015 - 10:30PM</a:t>
                      </a:r>
                      <a:r>
                        <a:rPr lang="en-US" sz="1400" b="0">
                          <a:latin typeface="Cambria" panose="02040503050406030204" charset="0"/>
                          <a:cs typeface="Cambria" panose="02040503050406030204" charset="0"/>
                        </a:rPr>
                        <a:t> </a:t>
                      </a:r>
                    </a:p>
                    <a:p>
                      <a:pPr indent="0">
                        <a:buNone/>
                      </a:pPr>
                      <a:r>
                        <a:rPr lang="en-US" sz="1400" b="0">
                          <a:latin typeface="Calibri" panose="020F0502020204030204" charset="0"/>
                          <a:cs typeface="Calibri" panose="020F0502020204030204" charset="0"/>
                        </a:rPr>
                        <a:t>HUNTER Family and Community Services offices are routinely closing serious alleged child abuse cases due to ‘‘competing priorities’’ and overwhelmed support services, documents obtained by the Newcastle Herald have shown.</a:t>
                      </a:r>
                      <a:r>
                        <a:rPr lang="en-US" sz="1400" b="0">
                          <a:latin typeface="Cambria" panose="02040503050406030204" charset="0"/>
                          <a:cs typeface="Cambria" panose="02040503050406030204" charset="0"/>
                        </a:rPr>
                        <a:t> </a:t>
                      </a: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0080">
                <a:tc>
                  <a:txBody>
                    <a:bodyPr/>
                    <a:lstStyle/>
                    <a:p>
                      <a:pPr indent="0">
                        <a:buNone/>
                      </a:pPr>
                      <a:r>
                        <a:rPr lang="en-US" sz="1400" b="1">
                          <a:latin typeface="Calibri" panose="020F0502020204030204" charset="0"/>
                          <a:cs typeface="Calibri" panose="020F0502020204030204" charset="0"/>
                        </a:rPr>
                        <a:t>Reference:</a:t>
                      </a:r>
                    </a:p>
                    <a:p>
                      <a:pPr indent="0">
                        <a:buNone/>
                      </a:pPr>
                      <a:r>
                        <a:rPr lang="en-US" sz="1400" b="0">
                          <a:latin typeface="Calibri" panose="020F0502020204030204" charset="0"/>
                          <a:cs typeface="Calibri" panose="020F0502020204030204" charset="0"/>
                        </a:rPr>
                        <a:t>News, A. B. S.-C. B. N. (2019, January 24). Community health centers to launch mental health services: DOH. Retrieved October 12, 2019, from  </a:t>
                      </a:r>
                      <a:r>
                        <a:rPr lang="en-US" sz="1400" b="0">
                          <a:latin typeface="Cambria" panose="02040503050406030204" charset="0"/>
                          <a:cs typeface="Cambria" panose="02040503050406030204" charset="0"/>
                        </a:rPr>
                        <a:t> </a:t>
                      </a:r>
                      <a:endParaRPr lang="en-US" sz="1400" b="0">
                        <a:latin typeface="Cambria" panose="02040503050406030204" charset="0"/>
                        <a:ea typeface="Calibri" panose="020F0502020204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a:txBody>
                    <a:bodyPr/>
                    <a:lstStyle/>
                    <a:p>
                      <a:pPr indent="0">
                        <a:buNone/>
                      </a:pPr>
                      <a:r>
                        <a:rPr lang="en-US" sz="1400" b="1">
                          <a:latin typeface="Calibri" panose="020F0502020204030204" charset="0"/>
                          <a:cs typeface="Calibri" panose="020F0502020204030204" charset="0"/>
                        </a:rPr>
                        <a:t>Reference:</a:t>
                      </a:r>
                    </a:p>
                    <a:p>
                      <a:pPr indent="0">
                        <a:buNone/>
                      </a:pPr>
                      <a:r>
                        <a:rPr lang="en-US" sz="1400" b="0">
                          <a:latin typeface="Calibri" panose="020F0502020204030204" charset="0"/>
                          <a:cs typeface="Calibri" panose="020F0502020204030204" charset="0"/>
                        </a:rPr>
                        <a:t>McCARTHY, J. O. A. N. N. E. (2015, February 19). FACS close cases on children at risk. Retrieved from </a:t>
                      </a:r>
                      <a:r>
                        <a:rPr lang="en-US" sz="1400" b="0">
                          <a:latin typeface="Cambria" panose="02040503050406030204" charset="0"/>
                          <a:cs typeface="Cambria" panose="02040503050406030204" charset="0"/>
                        </a:rPr>
                        <a:t> </a:t>
                      </a:r>
                      <a:endParaRPr lang="en-US" sz="1400" b="0">
                        <a:latin typeface="Cambria" panose="02040503050406030204" charset="0"/>
                        <a:ea typeface="Calibri" panose="020F0502020204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r>
              <a:tr h="213360">
                <a:tc gridSpan="2">
                  <a:txBody>
                    <a:bodyPr/>
                    <a:lstStyle/>
                    <a:p>
                      <a:pPr indent="0" algn="ctr">
                        <a:buNone/>
                      </a:pPr>
                      <a:r>
                        <a:rPr lang="en-US" sz="1400" b="1">
                          <a:latin typeface="Cambria" panose="02040503050406030204" charset="0"/>
                          <a:cs typeface="Cambria" panose="02040503050406030204" charset="0"/>
                        </a:rPr>
                        <a:t>Research Findings</a:t>
                      </a:r>
                      <a:endParaRPr lang="en-US" sz="1400" b="1">
                        <a:latin typeface="Cambria" panose="02040503050406030204" charset="0"/>
                        <a:ea typeface="Cambria" panose="02040503050406030204" charset="0"/>
                        <a:cs typeface="Cambria" panose="02040503050406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67255">
                <a:tc>
                  <a:txBody>
                    <a:bodyPr/>
                    <a:lstStyle/>
                    <a:p>
                      <a:pPr indent="0" algn="ctr">
                        <a:buNone/>
                      </a:pPr>
                      <a:r>
                        <a:rPr lang="en-US" sz="1400" b="1">
                          <a:latin typeface="Cambria" panose="02040503050406030204" charset="0"/>
                          <a:cs typeface="Cambria" panose="02040503050406030204" charset="0"/>
                        </a:rPr>
                        <a:t> Productivity and Performance of Barangays: The Case of the Heritage City of Vigan, Philippines Edelyn Alicar-Cadorna </a:t>
                      </a:r>
                    </a:p>
                    <a:p>
                      <a:pPr indent="0" algn="ctr">
                        <a:buNone/>
                      </a:pPr>
                      <a:endParaRPr lang="en-US" sz="1400" b="1">
                        <a:latin typeface="Cambria" panose="02040503050406030204" charset="0"/>
                        <a:cs typeface="Cambria" panose="02040503050406030204" charset="0"/>
                      </a:endParaRPr>
                    </a:p>
                    <a:p>
                      <a:pPr indent="0" algn="ctr">
                        <a:buNone/>
                      </a:pPr>
                      <a:r>
                        <a:rPr lang="en-US" sz="1400" b="0">
                          <a:latin typeface="Cambria" panose="02040503050406030204" charset="0"/>
                          <a:cs typeface="Cambria" panose="02040503050406030204" charset="0"/>
                        </a:rPr>
                        <a:t>The barangays in the Heritage City of Vigan were strong in terms of resource requirements which make possible the production of goods and services in the barangays. They also complied with the budgetary requirements imposed on personal services. They had adequate serviceable equipment, and maintain a one-day processing time for issuing barangay related certificates.However, the barangays lacked a manual of operations and they lacked serviceable vehicles. </a:t>
                      </a: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66800">
                <a:tc>
                  <a:txBody>
                    <a:bodyPr/>
                    <a:lstStyle/>
                    <a:p>
                      <a:pPr indent="0">
                        <a:buNone/>
                      </a:pPr>
                      <a:r>
                        <a:rPr lang="en-US" sz="1400" b="1">
                          <a:latin typeface="Cambria" panose="02040503050406030204" charset="0"/>
                          <a:cs typeface="Cambria" panose="02040503050406030204" charset="0"/>
                        </a:rPr>
                        <a:t>Reference: </a:t>
                      </a:r>
                      <a:endParaRPr lang="en-US" sz="1400" b="0">
                        <a:latin typeface="Cambria" panose="02040503050406030204" charset="0"/>
                        <a:cs typeface="Cambria" panose="02040503050406030204" charset="0"/>
                      </a:endParaRPr>
                    </a:p>
                    <a:p>
                      <a:pPr indent="0">
                        <a:buNone/>
                      </a:pPr>
                      <a:r>
                        <a:rPr lang="en-US" sz="1400" b="0">
                          <a:latin typeface="Cambria" panose="02040503050406030204" charset="0"/>
                          <a:ea typeface="Cambria" panose="02040503050406030204" charset="0"/>
                          <a:cs typeface="Cambria" panose="02040503050406030204" charset="0"/>
                        </a:rPr>
                        <a:t>Productivity and Performance of Barangays: The Case of the ... (n.d.). Retrieved from https://pdfs.semanticscholar.org/1a44/ddb49293057100340b416146790158975d09.pdf.</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8D8D8"/>
                    </a:solidFill>
                  </a:tcPr>
                </a:tc>
                <a:tc>
                  <a:txBody>
                    <a:bodyPr/>
                    <a:lstStyle/>
                    <a:p>
                      <a:pPr indent="0">
                        <a:buNone/>
                      </a:pP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8D8D8"/>
                    </a:solidFill>
                  </a:tcPr>
                </a:tc>
              </a:tr>
            </a:tbl>
          </a:graphicData>
        </a:graphic>
      </p:graphicFrame>
    </p:spTree>
    <p:extLst>
      <p:ext uri="{BB962C8B-B14F-4D97-AF65-F5344CB8AC3E}">
        <p14:creationId xmlns:p14="http://schemas.microsoft.com/office/powerpoint/2010/main" val="2024556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244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805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828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532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197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3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379828" y="520505"/>
            <a:ext cx="11465169" cy="6006903"/>
          </a:xfrm>
          <a:prstGeom prst="frame">
            <a:avLst>
              <a:gd name="adj1" fmla="val 140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2" name="TextBox 1"/>
          <p:cNvSpPr txBox="1"/>
          <p:nvPr/>
        </p:nvSpPr>
        <p:spPr>
          <a:xfrm>
            <a:off x="1169701" y="188813"/>
            <a:ext cx="9677509" cy="830997"/>
          </a:xfrm>
          <a:prstGeom prst="rect">
            <a:avLst/>
          </a:prstGeom>
          <a:solidFill>
            <a:schemeClr val="tx2"/>
          </a:solidFill>
        </p:spPr>
        <p:txBody>
          <a:bodyPr wrap="square" rtlCol="0">
            <a:spAutoFit/>
          </a:bodyPr>
          <a:lstStyle/>
          <a:p>
            <a:pPr algn="ctr"/>
            <a:r>
              <a:rPr lang="en-PH" sz="48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PROYEKTO PARA SA PAMILYA</a:t>
            </a:r>
            <a:endParaRPr lang="en-PH" sz="48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5" name="Text Box 99"/>
          <p:cNvSpPr txBox="1"/>
          <p:nvPr/>
        </p:nvSpPr>
        <p:spPr>
          <a:xfrm>
            <a:off x="1046882" y="1253068"/>
            <a:ext cx="9923145" cy="1077218"/>
          </a:xfrm>
          <a:prstGeom prst="rect">
            <a:avLst/>
          </a:prstGeom>
          <a:noFill/>
          <a:ln w="9525">
            <a:noFill/>
          </a:ln>
        </p:spPr>
        <p:txBody>
          <a:bodyPr wrap="square">
            <a:spAutoFit/>
          </a:bodyPr>
          <a:lstStyle/>
          <a:p>
            <a:pPr marL="457200" indent="-457200" algn="ctr">
              <a:buFont typeface="Wingdings" panose="05000000000000000000" charset="0"/>
              <a:buChar char="q"/>
            </a:pPr>
            <a:r>
              <a:rPr lang="en-US" sz="3200" b="0" dirty="0" smtClean="0">
                <a:latin typeface="Wingdings" panose="05000000000000000000" charset="0"/>
                <a:cs typeface="Calibri" panose="020F0502020204030204" charset="0"/>
              </a:rPr>
              <a:t> </a:t>
            </a:r>
            <a:r>
              <a:rPr lang="en-US" sz="3200" b="0" dirty="0" err="1" smtClean="0">
                <a:latin typeface="Cambria" panose="02040503050406030204" charset="0"/>
                <a:cs typeface="Calibri" panose="020F0502020204030204" charset="0"/>
              </a:rPr>
              <a:t>Pangunahan</a:t>
            </a:r>
            <a:r>
              <a:rPr lang="en-US" sz="3200" b="0" dirty="0" smtClean="0">
                <a:latin typeface="Cambria" panose="02040503050406030204" charset="0"/>
                <a:cs typeface="Calibri" panose="020F0502020204030204" charset="0"/>
              </a:rPr>
              <a:t> </a:t>
            </a:r>
            <a:r>
              <a:rPr lang="en-US" sz="3200" b="0" dirty="0" err="1" smtClean="0">
                <a:latin typeface="Cambria" panose="02040503050406030204" charset="0"/>
                <a:cs typeface="Calibri" panose="020F0502020204030204" charset="0"/>
              </a:rPr>
              <a:t>ang</a:t>
            </a:r>
            <a:r>
              <a:rPr lang="en-US" sz="3200" b="0" dirty="0" smtClean="0">
                <a:latin typeface="Cambria" panose="02040503050406030204" charset="0"/>
                <a:cs typeface="Calibri" panose="020F0502020204030204" charset="0"/>
              </a:rPr>
              <a:t> </a:t>
            </a:r>
            <a:r>
              <a:rPr lang="en-US" sz="3200" b="0" dirty="0" err="1" smtClean="0">
                <a:latin typeface="Cambria" panose="02040503050406030204" charset="0"/>
                <a:cs typeface="Calibri" panose="020F0502020204030204" charset="0"/>
              </a:rPr>
              <a:t>pagkakataon</a:t>
            </a:r>
            <a:r>
              <a:rPr lang="en-US" sz="3200" b="0" dirty="0" smtClean="0">
                <a:latin typeface="Cambria" panose="02040503050406030204" charset="0"/>
                <a:cs typeface="Calibri" panose="020F0502020204030204" charset="0"/>
              </a:rPr>
              <a:t> </a:t>
            </a:r>
            <a:r>
              <a:rPr lang="en-US" sz="3200" b="0" dirty="0" err="1" smtClean="0">
                <a:latin typeface="Cambria" panose="02040503050406030204" charset="0"/>
                <a:cs typeface="Calibri" panose="020F0502020204030204" charset="0"/>
              </a:rPr>
              <a:t>na</a:t>
            </a:r>
            <a:r>
              <a:rPr lang="en-US" sz="3200" b="0" dirty="0" smtClean="0">
                <a:latin typeface="Cambria" panose="02040503050406030204" charset="0"/>
                <a:cs typeface="Calibri" panose="020F0502020204030204" charset="0"/>
              </a:rPr>
              <a:t> </a:t>
            </a:r>
            <a:r>
              <a:rPr lang="en-US" sz="3200" b="0" dirty="0" err="1" smtClean="0">
                <a:latin typeface="Cambria" panose="02040503050406030204" charset="0"/>
                <a:cs typeface="Calibri" panose="020F0502020204030204" charset="0"/>
              </a:rPr>
              <a:t>magkasama-sama</a:t>
            </a:r>
            <a:r>
              <a:rPr lang="en-US" sz="3200" b="0" dirty="0" smtClean="0">
                <a:latin typeface="Cambria" panose="02040503050406030204" charset="0"/>
                <a:cs typeface="Calibri" panose="020F0502020204030204" charset="0"/>
              </a:rPr>
              <a:t> </a:t>
            </a:r>
            <a:r>
              <a:rPr lang="en-US" sz="3200" b="0" dirty="0" err="1" smtClean="0">
                <a:latin typeface="Cambria" panose="02040503050406030204" charset="0"/>
                <a:cs typeface="Calibri" panose="020F0502020204030204" charset="0"/>
              </a:rPr>
              <a:t>ang</a:t>
            </a:r>
            <a:r>
              <a:rPr lang="en-US" sz="3200" b="0" dirty="0" smtClean="0">
                <a:latin typeface="Cambria" panose="02040503050406030204" charset="0"/>
                <a:cs typeface="Calibri" panose="020F0502020204030204" charset="0"/>
              </a:rPr>
              <a:t> </a:t>
            </a:r>
            <a:r>
              <a:rPr lang="en-US" sz="3200" b="0" dirty="0" err="1" smtClean="0">
                <a:latin typeface="Cambria" panose="02040503050406030204" charset="0"/>
                <a:cs typeface="Calibri" panose="020F0502020204030204" charset="0"/>
              </a:rPr>
              <a:t>pamilya</a:t>
            </a:r>
            <a:r>
              <a:rPr lang="en-US" sz="3200" b="0" dirty="0" smtClean="0">
                <a:latin typeface="Cambria" panose="02040503050406030204" charset="0"/>
                <a:cs typeface="Calibri" panose="020F0502020204030204" charset="0"/>
              </a:rPr>
              <a:t>: field trips o fund-raising projects.</a:t>
            </a:r>
          </a:p>
        </p:txBody>
      </p:sp>
      <p:pic>
        <p:nvPicPr>
          <p:cNvPr id="10"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56" y="3492356"/>
            <a:ext cx="3217729" cy="245827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539" y="3492356"/>
            <a:ext cx="3447866" cy="2458278"/>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5940" y="3492355"/>
            <a:ext cx="3757505" cy="2457581"/>
          </a:xfrm>
          <a:prstGeom prst="rect">
            <a:avLst/>
          </a:prstGeom>
        </p:spPr>
      </p:pic>
      <p:sp>
        <p:nvSpPr>
          <p:cNvPr id="3" name="Rectangle 2"/>
          <p:cNvSpPr/>
          <p:nvPr/>
        </p:nvSpPr>
        <p:spPr>
          <a:xfrm>
            <a:off x="1392701" y="2563544"/>
            <a:ext cx="5556738" cy="8018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GENERAL ASSEMBLIES</a:t>
            </a:r>
            <a:endParaRPr lang="en-PH" sz="40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3" name="Rectangle 12"/>
          <p:cNvSpPr/>
          <p:nvPr/>
        </p:nvSpPr>
        <p:spPr>
          <a:xfrm>
            <a:off x="7680639" y="2563544"/>
            <a:ext cx="3433157" cy="8018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FIELD TRIPS</a:t>
            </a:r>
            <a:endParaRPr lang="en-PH" sz="40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72566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68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012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4" name="Content Placeholder 3"/>
          <p:cNvPicPr>
            <a:picLocks noGrp="1" noChangeAspect="1"/>
          </p:cNvPicPr>
          <p:nvPr>
            <p:ph sz="half" idx="2"/>
          </p:nvPr>
        </p:nvPicPr>
        <p:blipFill>
          <a:blip r:embed="rId2"/>
          <a:stretch>
            <a:fillRect/>
          </a:stretch>
        </p:blipFill>
        <p:spPr>
          <a:xfrm>
            <a:off x="-5715" y="-22860"/>
            <a:ext cx="12284710" cy="6910070"/>
          </a:xfrm>
          <a:prstGeom prst="rect">
            <a:avLst/>
          </a:prstGeom>
        </p:spPr>
      </p:pic>
    </p:spTree>
    <p:extLst>
      <p:ext uri="{BB962C8B-B14F-4D97-AF65-F5344CB8AC3E}">
        <p14:creationId xmlns:p14="http://schemas.microsoft.com/office/powerpoint/2010/main" val="1404053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pic>
        <p:nvPicPr>
          <p:cNvPr id="11" name="Content Placeholder 10" descr="2"/>
          <p:cNvPicPr>
            <a:picLocks noGrp="1" noChangeAspect="1"/>
          </p:cNvPicPr>
          <p:nvPr>
            <p:ph idx="1"/>
          </p:nvPr>
        </p:nvPicPr>
        <p:blipFill>
          <a:blip r:embed="rId2"/>
          <a:stretch>
            <a:fillRect/>
          </a:stretch>
        </p:blipFill>
        <p:spPr>
          <a:xfrm>
            <a:off x="-23495" y="-2540"/>
            <a:ext cx="12273280" cy="6904355"/>
          </a:xfrm>
          <a:prstGeom prst="rect">
            <a:avLst/>
          </a:prstGeom>
        </p:spPr>
      </p:pic>
    </p:spTree>
    <p:extLst>
      <p:ext uri="{BB962C8B-B14F-4D97-AF65-F5344CB8AC3E}">
        <p14:creationId xmlns:p14="http://schemas.microsoft.com/office/powerpoint/2010/main" val="177011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Content Placeholder 1" descr="3"/>
          <p:cNvPicPr>
            <a:picLocks noGrp="1" noChangeAspect="1"/>
          </p:cNvPicPr>
          <p:nvPr>
            <p:ph sz="half" idx="2"/>
          </p:nvPr>
        </p:nvPicPr>
        <p:blipFill>
          <a:blip r:embed="rId2"/>
          <a:stretch>
            <a:fillRect/>
          </a:stretch>
        </p:blipFill>
        <p:spPr>
          <a:xfrm>
            <a:off x="-6985" y="-24130"/>
            <a:ext cx="12272010" cy="6903085"/>
          </a:xfrm>
          <a:prstGeom prst="rect">
            <a:avLst/>
          </a:prstGeom>
        </p:spPr>
      </p:pic>
    </p:spTree>
    <p:extLst>
      <p:ext uri="{BB962C8B-B14F-4D97-AF65-F5344CB8AC3E}">
        <p14:creationId xmlns:p14="http://schemas.microsoft.com/office/powerpoint/2010/main" val="1391262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5" name="Content Placeholder 4">
            <a:hlinkClick r:id="" action="ppaction://ole?verb=0"/>
          </p:cNvPr>
          <p:cNvGraphicFramePr>
            <a:graphicFrameLocks noGrp="1" noChangeAspect="1"/>
          </p:cNvGraphicFramePr>
          <p:nvPr>
            <p:ph sz="half" idx="1"/>
          </p:nvPr>
        </p:nvGraphicFramePr>
        <p:xfrm>
          <a:off x="1934845" y="3776822"/>
          <a:ext cx="2988310" cy="448945"/>
        </p:xfrm>
        <a:graphic>
          <a:graphicData uri="http://schemas.openxmlformats.org/presentationml/2006/ole">
            <mc:AlternateContent xmlns:mc="http://schemas.openxmlformats.org/markup-compatibility/2006">
              <mc:Choice xmlns:v="urn:schemas-microsoft-com:vml" Requires="v">
                <p:oleObj spid="_x0000_s1028" r:id="rId3" imgW="2988310" imgH="448945" progId="Package">
                  <p:embed/>
                </p:oleObj>
              </mc:Choice>
              <mc:Fallback>
                <p:oleObj r:id="rId3" imgW="2988310" imgH="448945" progId="Package">
                  <p:embed/>
                  <p:pic>
                    <p:nvPicPr>
                      <p:cNvPr id="0" name=""/>
                      <p:cNvPicPr/>
                      <p:nvPr/>
                    </p:nvPicPr>
                    <p:blipFill>
                      <a:blip r:embed="rId4"/>
                      <a:stretch>
                        <a:fillRect/>
                      </a:stretch>
                    </p:blipFill>
                    <p:spPr>
                      <a:xfrm>
                        <a:off x="1934845" y="3776822"/>
                        <a:ext cx="2988310" cy="448945"/>
                      </a:xfrm>
                      <a:prstGeom prst="rect">
                        <a:avLst/>
                      </a:prstGeom>
                    </p:spPr>
                  </p:pic>
                </p:oleObj>
              </mc:Fallback>
            </mc:AlternateContent>
          </a:graphicData>
        </a:graphic>
      </p:graphicFrame>
      <p:pic>
        <p:nvPicPr>
          <p:cNvPr id="2" name="Content Placeholder 1" descr="4"/>
          <p:cNvPicPr>
            <a:picLocks noGrp="1" noChangeAspect="1"/>
          </p:cNvPicPr>
          <p:nvPr>
            <p:ph sz="half" idx="2"/>
          </p:nvPr>
        </p:nvPicPr>
        <p:blipFill>
          <a:blip r:embed="rId5"/>
          <a:stretch>
            <a:fillRect/>
          </a:stretch>
        </p:blipFill>
        <p:spPr>
          <a:xfrm>
            <a:off x="-38735" y="-24765"/>
            <a:ext cx="12217400" cy="6872605"/>
          </a:xfrm>
          <a:prstGeom prst="rect">
            <a:avLst/>
          </a:prstGeom>
        </p:spPr>
      </p:pic>
    </p:spTree>
    <p:extLst>
      <p:ext uri="{BB962C8B-B14F-4D97-AF65-F5344CB8AC3E}">
        <p14:creationId xmlns:p14="http://schemas.microsoft.com/office/powerpoint/2010/main" val="948532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5" name="Content Placeholder 4">
            <a:hlinkClick r:id="" action="ppaction://ole?verb=0"/>
          </p:cNvPr>
          <p:cNvGraphicFramePr>
            <a:graphicFrameLocks noGrp="1" noChangeAspect="1"/>
          </p:cNvGraphicFramePr>
          <p:nvPr>
            <p:ph sz="half" idx="1"/>
          </p:nvPr>
        </p:nvGraphicFramePr>
        <p:xfrm>
          <a:off x="1934845" y="3776822"/>
          <a:ext cx="2988310" cy="448945"/>
        </p:xfrm>
        <a:graphic>
          <a:graphicData uri="http://schemas.openxmlformats.org/presentationml/2006/ole">
            <mc:AlternateContent xmlns:mc="http://schemas.openxmlformats.org/markup-compatibility/2006">
              <mc:Choice xmlns:v="urn:schemas-microsoft-com:vml" Requires="v">
                <p:oleObj spid="_x0000_s2052" r:id="rId3" imgW="2988310" imgH="448945" progId="Package">
                  <p:embed/>
                </p:oleObj>
              </mc:Choice>
              <mc:Fallback>
                <p:oleObj r:id="rId3" imgW="2988310" imgH="448945" progId="Package">
                  <p:embed/>
                  <p:pic>
                    <p:nvPicPr>
                      <p:cNvPr id="0" name=""/>
                      <p:cNvPicPr/>
                      <p:nvPr/>
                    </p:nvPicPr>
                    <p:blipFill>
                      <a:blip r:embed="rId4"/>
                      <a:stretch>
                        <a:fillRect/>
                      </a:stretch>
                    </p:blipFill>
                    <p:spPr>
                      <a:xfrm>
                        <a:off x="1934845" y="3776822"/>
                        <a:ext cx="2988310" cy="448945"/>
                      </a:xfrm>
                      <a:prstGeom prst="rect">
                        <a:avLst/>
                      </a:prstGeom>
                    </p:spPr>
                  </p:pic>
                </p:oleObj>
              </mc:Fallback>
            </mc:AlternateContent>
          </a:graphicData>
        </a:graphic>
      </p:graphicFrame>
      <p:pic>
        <p:nvPicPr>
          <p:cNvPr id="2" name="Content Placeholder 1" descr="5"/>
          <p:cNvPicPr>
            <a:picLocks noGrp="1" noChangeAspect="1"/>
          </p:cNvPicPr>
          <p:nvPr>
            <p:ph sz="half" idx="2"/>
          </p:nvPr>
        </p:nvPicPr>
        <p:blipFill>
          <a:blip r:embed="rId5"/>
          <a:stretch>
            <a:fillRect/>
          </a:stretch>
        </p:blipFill>
        <p:spPr>
          <a:xfrm>
            <a:off x="-52070" y="-24130"/>
            <a:ext cx="12512040" cy="7038340"/>
          </a:xfrm>
          <a:prstGeom prst="rect">
            <a:avLst/>
          </a:prstGeom>
        </p:spPr>
      </p:pic>
    </p:spTree>
    <p:extLst>
      <p:ext uri="{BB962C8B-B14F-4D97-AF65-F5344CB8AC3E}">
        <p14:creationId xmlns:p14="http://schemas.microsoft.com/office/powerpoint/2010/main" val="3017373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5" name="Content Placeholder 4">
            <a:hlinkClick r:id="" action="ppaction://ole?verb=0"/>
          </p:cNvPr>
          <p:cNvGraphicFramePr>
            <a:graphicFrameLocks noGrp="1" noChangeAspect="1"/>
          </p:cNvGraphicFramePr>
          <p:nvPr>
            <p:ph sz="half" idx="1"/>
          </p:nvPr>
        </p:nvGraphicFramePr>
        <p:xfrm>
          <a:off x="1934845" y="3776822"/>
          <a:ext cx="2988310" cy="448945"/>
        </p:xfrm>
        <a:graphic>
          <a:graphicData uri="http://schemas.openxmlformats.org/presentationml/2006/ole">
            <mc:AlternateContent xmlns:mc="http://schemas.openxmlformats.org/markup-compatibility/2006">
              <mc:Choice xmlns:v="urn:schemas-microsoft-com:vml" Requires="v">
                <p:oleObj spid="_x0000_s3076" r:id="rId3" imgW="2988310" imgH="448945" progId="Package">
                  <p:embed/>
                </p:oleObj>
              </mc:Choice>
              <mc:Fallback>
                <p:oleObj r:id="rId3" imgW="2988310" imgH="448945" progId="Package">
                  <p:embed/>
                  <p:pic>
                    <p:nvPicPr>
                      <p:cNvPr id="0" name=""/>
                      <p:cNvPicPr/>
                      <p:nvPr/>
                    </p:nvPicPr>
                    <p:blipFill>
                      <a:blip r:embed="rId4"/>
                      <a:stretch>
                        <a:fillRect/>
                      </a:stretch>
                    </p:blipFill>
                    <p:spPr>
                      <a:xfrm>
                        <a:off x="1934845" y="3776822"/>
                        <a:ext cx="2988310" cy="448945"/>
                      </a:xfrm>
                      <a:prstGeom prst="rect">
                        <a:avLst/>
                      </a:prstGeom>
                    </p:spPr>
                  </p:pic>
                </p:oleObj>
              </mc:Fallback>
            </mc:AlternateContent>
          </a:graphicData>
        </a:graphic>
      </p:graphicFrame>
      <p:pic>
        <p:nvPicPr>
          <p:cNvPr id="2" name="Content Placeholder 1" descr="6"/>
          <p:cNvPicPr>
            <a:picLocks noGrp="1" noChangeAspect="1"/>
          </p:cNvPicPr>
          <p:nvPr>
            <p:ph sz="half" idx="2"/>
          </p:nvPr>
        </p:nvPicPr>
        <p:blipFill>
          <a:blip r:embed="rId5"/>
          <a:stretch>
            <a:fillRect/>
          </a:stretch>
        </p:blipFill>
        <p:spPr>
          <a:xfrm>
            <a:off x="-21590" y="5715"/>
            <a:ext cx="12217400" cy="6872605"/>
          </a:xfrm>
          <a:prstGeom prst="rect">
            <a:avLst/>
          </a:prstGeom>
        </p:spPr>
      </p:pic>
    </p:spTree>
    <p:extLst>
      <p:ext uri="{BB962C8B-B14F-4D97-AF65-F5344CB8AC3E}">
        <p14:creationId xmlns:p14="http://schemas.microsoft.com/office/powerpoint/2010/main" val="4294257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
          <p:cNvPicPr>
            <a:picLocks noGrp="1" noChangeAspect="1"/>
          </p:cNvPicPr>
          <p:nvPr>
            <p:ph idx="1"/>
          </p:nvPr>
        </p:nvPicPr>
        <p:blipFill>
          <a:blip r:embed="rId2"/>
          <a:stretch>
            <a:fillRect/>
          </a:stretch>
        </p:blipFill>
        <p:spPr>
          <a:xfrm>
            <a:off x="-8255" y="-62865"/>
            <a:ext cx="12301220" cy="6920230"/>
          </a:xfrm>
          <a:prstGeom prst="rect">
            <a:avLst/>
          </a:prstGeom>
        </p:spPr>
      </p:pic>
    </p:spTree>
    <p:extLst>
      <p:ext uri="{BB962C8B-B14F-4D97-AF65-F5344CB8AC3E}">
        <p14:creationId xmlns:p14="http://schemas.microsoft.com/office/powerpoint/2010/main" val="72907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
          <p:cNvPicPr>
            <a:picLocks noGrp="1" noChangeAspect="1"/>
          </p:cNvPicPr>
          <p:nvPr>
            <p:ph idx="1"/>
          </p:nvPr>
        </p:nvPicPr>
        <p:blipFill>
          <a:blip r:embed="rId2"/>
          <a:stretch>
            <a:fillRect/>
          </a:stretch>
        </p:blipFill>
        <p:spPr>
          <a:xfrm>
            <a:off x="6985" y="-2540"/>
            <a:ext cx="12193905" cy="6859905"/>
          </a:xfrm>
          <a:prstGeom prst="rect">
            <a:avLst/>
          </a:prstGeom>
        </p:spPr>
      </p:pic>
    </p:spTree>
    <p:extLst>
      <p:ext uri="{BB962C8B-B14F-4D97-AF65-F5344CB8AC3E}">
        <p14:creationId xmlns:p14="http://schemas.microsoft.com/office/powerpoint/2010/main" val="376820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379828" y="520505"/>
            <a:ext cx="11465169" cy="6006903"/>
          </a:xfrm>
          <a:prstGeom prst="frame">
            <a:avLst>
              <a:gd name="adj1" fmla="val 140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2" name="TextBox 1"/>
          <p:cNvSpPr txBox="1"/>
          <p:nvPr/>
        </p:nvSpPr>
        <p:spPr>
          <a:xfrm>
            <a:off x="1169701" y="188813"/>
            <a:ext cx="9677509" cy="830997"/>
          </a:xfrm>
          <a:prstGeom prst="rect">
            <a:avLst/>
          </a:prstGeom>
          <a:solidFill>
            <a:schemeClr val="tx2"/>
          </a:solidFill>
        </p:spPr>
        <p:txBody>
          <a:bodyPr wrap="square" rtlCol="0">
            <a:spAutoFit/>
          </a:bodyPr>
          <a:lstStyle/>
          <a:p>
            <a:pPr algn="ctr"/>
            <a:r>
              <a:rPr lang="en-PH" sz="4800" b="1" dirty="0" smtClean="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rPr>
              <a:t>PROYEKTO PARA SA PAMILYA</a:t>
            </a:r>
            <a:endParaRPr lang="en-PH" sz="4800" b="1" dirty="0">
              <a:ln>
                <a:solidFill>
                  <a:schemeClr val="tx1"/>
                </a:solid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5" name="Text Box 99"/>
          <p:cNvSpPr txBox="1"/>
          <p:nvPr/>
        </p:nvSpPr>
        <p:spPr>
          <a:xfrm>
            <a:off x="648664" y="1886074"/>
            <a:ext cx="5430131" cy="3539430"/>
          </a:xfrm>
          <a:prstGeom prst="rect">
            <a:avLst/>
          </a:prstGeom>
          <a:noFill/>
          <a:ln w="9525">
            <a:noFill/>
          </a:ln>
        </p:spPr>
        <p:txBody>
          <a:bodyPr wrap="square">
            <a:spAutoFit/>
          </a:bodyPr>
          <a:lstStyle/>
          <a:p>
            <a:pPr marL="228600" indent="-228600" algn="just"/>
            <a:r>
              <a:rPr lang="en-US" sz="2800" b="0" dirty="0" smtClean="0">
                <a:latin typeface="Wingdings" panose="05000000000000000000" charset="0"/>
                <a:cs typeface="Calibri" panose="020F0502020204030204" charset="0"/>
              </a:rPr>
              <a:t>Ø </a:t>
            </a:r>
            <a:r>
              <a:rPr lang="en-US" sz="2800" b="0" dirty="0" err="1" smtClean="0">
                <a:latin typeface="Cambria" panose="02040503050406030204" charset="0"/>
                <a:cs typeface="Calibri" panose="020F0502020204030204" charset="0"/>
              </a:rPr>
              <a:t>Pag</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anyaya</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sa</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mga</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makapagbibigay</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ng</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kaalaman</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tungkol</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sa</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epektibo</a:t>
            </a:r>
            <a:r>
              <a:rPr lang="en-US" sz="2800" b="0" dirty="0" smtClean="0">
                <a:latin typeface="Cambria" panose="02040503050406030204" charset="0"/>
                <a:cs typeface="Calibri" panose="020F0502020204030204" charset="0"/>
              </a:rPr>
              <a:t> at </a:t>
            </a:r>
            <a:r>
              <a:rPr lang="en-US" sz="2800" b="0" dirty="0" err="1" smtClean="0">
                <a:latin typeface="Cambria" panose="02040503050406030204" charset="0"/>
                <a:cs typeface="Calibri" panose="020F0502020204030204" charset="0"/>
              </a:rPr>
              <a:t>responsableng</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pagmamagulang</a:t>
            </a:r>
            <a:r>
              <a:rPr lang="en-US" sz="2800" b="0" dirty="0" smtClean="0">
                <a:latin typeface="Cambria" panose="02040503050406030204" charset="0"/>
                <a:cs typeface="Calibri" panose="020F0502020204030204" charset="0"/>
              </a:rPr>
              <a:t> para </a:t>
            </a:r>
            <a:r>
              <a:rPr lang="en-US" sz="2800" b="0" dirty="0" err="1" smtClean="0">
                <a:latin typeface="Cambria" panose="02040503050406030204" charset="0"/>
                <a:cs typeface="Calibri" panose="020F0502020204030204" charset="0"/>
              </a:rPr>
              <a:t>sa</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mga</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magulang</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gayundin</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naman</a:t>
            </a:r>
            <a:r>
              <a:rPr lang="en-US" sz="2800" b="0" dirty="0" smtClean="0">
                <a:latin typeface="Cambria" panose="02040503050406030204" charset="0"/>
                <a:cs typeface="Calibri" panose="020F0502020204030204" charset="0"/>
              </a:rPr>
              <a:t> para </a:t>
            </a:r>
            <a:r>
              <a:rPr lang="en-US" sz="2800" b="0" dirty="0" err="1" smtClean="0">
                <a:latin typeface="Cambria" panose="02040503050406030204" charset="0"/>
                <a:cs typeface="Calibri" panose="020F0502020204030204" charset="0"/>
              </a:rPr>
              <a:t>sa</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mga</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guro</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na</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tumatayong</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pangalawang</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magulang</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sa</a:t>
            </a:r>
            <a:r>
              <a:rPr lang="en-US" sz="2800" b="0" dirty="0" smtClean="0">
                <a:latin typeface="Cambria" panose="02040503050406030204" charset="0"/>
                <a:cs typeface="Calibri" panose="020F0502020204030204" charset="0"/>
              </a:rPr>
              <a:t> </a:t>
            </a:r>
            <a:r>
              <a:rPr lang="en-US" sz="2800" b="0" dirty="0" err="1" smtClean="0">
                <a:latin typeface="Cambria" panose="02040503050406030204" charset="0"/>
                <a:cs typeface="Calibri" panose="020F0502020204030204" charset="0"/>
              </a:rPr>
              <a:t>paaralan</a:t>
            </a:r>
            <a:r>
              <a:rPr lang="en-US" sz="2800" b="0" dirty="0" smtClean="0">
                <a:latin typeface="Cambria" panose="02040503050406030204" charset="0"/>
                <a:cs typeface="Calibri" panose="020F0502020204030204" charset="0"/>
              </a:rPr>
              <a:t>.</a:t>
            </a:r>
          </a:p>
        </p:txBody>
      </p:sp>
      <p:pic>
        <p:nvPicPr>
          <p:cNvPr id="14" name="Picture 13"/>
          <p:cNvPicPr/>
          <p:nvPr/>
        </p:nvPicPr>
        <p:blipFill>
          <a:blip r:embed="rId2"/>
          <a:stretch>
            <a:fillRect/>
          </a:stretch>
        </p:blipFill>
        <p:spPr>
          <a:xfrm>
            <a:off x="6869462" y="2939768"/>
            <a:ext cx="4184868" cy="2893806"/>
          </a:xfrm>
          <a:prstGeom prst="rect">
            <a:avLst/>
          </a:prstGeom>
          <a:noFill/>
          <a:ln w="9525">
            <a:noFill/>
          </a:ln>
        </p:spPr>
      </p:pic>
      <p:sp>
        <p:nvSpPr>
          <p:cNvPr id="15" name="Text Box 104"/>
          <p:cNvSpPr txBox="1"/>
          <p:nvPr/>
        </p:nvSpPr>
        <p:spPr>
          <a:xfrm>
            <a:off x="6421896" y="1505157"/>
            <a:ext cx="5080000" cy="1322070"/>
          </a:xfrm>
          <a:prstGeom prst="rect">
            <a:avLst/>
          </a:prstGeom>
          <a:noFill/>
          <a:ln w="9525">
            <a:noFill/>
          </a:ln>
        </p:spPr>
        <p:txBody>
          <a:bodyPr>
            <a:spAutoFit/>
          </a:bodyPr>
          <a:lstStyle/>
          <a:p>
            <a:pPr indent="0" algn="ctr"/>
            <a:endParaRPr lang="en-US" sz="1600" b="0" dirty="0">
              <a:latin typeface="Cambria" panose="02040503050406030204" charset="0"/>
              <a:cs typeface="Calibri" panose="020F0502020204030204" charset="0"/>
            </a:endParaRPr>
          </a:p>
          <a:p>
            <a:pPr indent="0" algn="ctr"/>
            <a:r>
              <a:rPr lang="en-US" sz="1600" b="0" dirty="0">
                <a:latin typeface="Cambria" panose="02040503050406030204" charset="0"/>
                <a:cs typeface="Calibri" panose="020F0502020204030204" charset="0"/>
              </a:rPr>
              <a:t>Parental Drug Education seminar </a:t>
            </a:r>
            <a:r>
              <a:rPr lang="en-US" sz="1600" b="0" dirty="0" err="1">
                <a:latin typeface="Cambria" panose="02040503050406030204" charset="0"/>
                <a:cs typeface="Calibri" panose="020F0502020204030204" charset="0"/>
              </a:rPr>
              <a:t>sa</a:t>
            </a:r>
            <a:r>
              <a:rPr lang="en-US" sz="1600" b="0" dirty="0">
                <a:latin typeface="Cambria" panose="02040503050406030204" charset="0"/>
                <a:cs typeface="Calibri" panose="020F0502020204030204" charset="0"/>
              </a:rPr>
              <a:t> </a:t>
            </a:r>
            <a:r>
              <a:rPr lang="en-US" sz="1600" b="0" dirty="0" err="1">
                <a:latin typeface="Cambria" panose="02040503050406030204" charset="0"/>
                <a:cs typeface="Calibri" panose="020F0502020204030204" charset="0"/>
              </a:rPr>
              <a:t>Potrero</a:t>
            </a:r>
            <a:r>
              <a:rPr lang="en-US" sz="1600" b="0" dirty="0">
                <a:latin typeface="Cambria" panose="02040503050406030204" charset="0"/>
                <a:cs typeface="Calibri" panose="020F0502020204030204" charset="0"/>
              </a:rPr>
              <a:t> National High School, </a:t>
            </a:r>
            <a:r>
              <a:rPr lang="en-US" sz="1600" b="0" dirty="0" err="1">
                <a:latin typeface="Cambria" panose="02040503050406030204" charset="0"/>
                <a:cs typeface="Calibri" panose="020F0502020204030204" charset="0"/>
              </a:rPr>
              <a:t>kasama</a:t>
            </a:r>
            <a:r>
              <a:rPr lang="en-US" sz="1600" b="0" dirty="0">
                <a:latin typeface="Cambria" panose="02040503050406030204" charset="0"/>
                <a:cs typeface="Calibri" panose="020F0502020204030204" charset="0"/>
              </a:rPr>
              <a:t> </a:t>
            </a:r>
            <a:r>
              <a:rPr lang="en-US" sz="1600" b="0" dirty="0" err="1">
                <a:latin typeface="Cambria" panose="02040503050406030204" charset="0"/>
                <a:cs typeface="Calibri" panose="020F0502020204030204" charset="0"/>
              </a:rPr>
              <a:t>ang</a:t>
            </a:r>
            <a:r>
              <a:rPr lang="en-US" sz="1600" b="0" dirty="0">
                <a:latin typeface="Cambria" panose="02040503050406030204" charset="0"/>
                <a:cs typeface="Calibri" panose="020F0502020204030204" charset="0"/>
              </a:rPr>
              <a:t> </a:t>
            </a:r>
            <a:r>
              <a:rPr lang="en-US" sz="1600" b="0" dirty="0" err="1">
                <a:latin typeface="Cambria" panose="02040503050406030204" charset="0"/>
                <a:cs typeface="Calibri" panose="020F0502020204030204" charset="0"/>
              </a:rPr>
              <a:t>Malabon</a:t>
            </a:r>
            <a:r>
              <a:rPr lang="en-US" sz="1600" b="0" dirty="0">
                <a:latin typeface="Cambria" panose="02040503050406030204" charset="0"/>
                <a:cs typeface="Calibri" panose="020F0502020204030204" charset="0"/>
              </a:rPr>
              <a:t> Anti-Drug Abuse Council at Philippine National Police, </a:t>
            </a:r>
            <a:r>
              <a:rPr lang="en-US" sz="1600" b="0" dirty="0" err="1">
                <a:latin typeface="Cambria" panose="02040503050406030204" charset="0"/>
                <a:cs typeface="Calibri" panose="020F0502020204030204" charset="0"/>
              </a:rPr>
              <a:t>nagbahagi</a:t>
            </a:r>
            <a:r>
              <a:rPr lang="en-US" sz="1600" b="0" dirty="0">
                <a:latin typeface="Cambria" panose="02040503050406030204" charset="0"/>
                <a:cs typeface="Calibri" panose="020F0502020204030204" charset="0"/>
              </a:rPr>
              <a:t> </a:t>
            </a:r>
            <a:r>
              <a:rPr lang="en-US" sz="1600" b="0" dirty="0" err="1">
                <a:latin typeface="Cambria" panose="02040503050406030204" charset="0"/>
                <a:cs typeface="Calibri" panose="020F0502020204030204" charset="0"/>
              </a:rPr>
              <a:t>ng</a:t>
            </a:r>
            <a:r>
              <a:rPr lang="en-US" sz="1600" b="0" dirty="0">
                <a:latin typeface="Cambria" panose="02040503050406030204" charset="0"/>
                <a:cs typeface="Calibri" panose="020F0502020204030204" charset="0"/>
              </a:rPr>
              <a:t> </a:t>
            </a:r>
            <a:r>
              <a:rPr lang="en-US" sz="1600" b="0" dirty="0" err="1">
                <a:latin typeface="Cambria" panose="02040503050406030204" charset="0"/>
                <a:cs typeface="Calibri" panose="020F0502020204030204" charset="0"/>
              </a:rPr>
              <a:t>impormasyon</a:t>
            </a:r>
            <a:r>
              <a:rPr lang="en-US" sz="1600" b="0" dirty="0">
                <a:latin typeface="Cambria" panose="02040503050406030204" charset="0"/>
                <a:cs typeface="Calibri" panose="020F0502020204030204" charset="0"/>
              </a:rPr>
              <a:t> </a:t>
            </a:r>
            <a:r>
              <a:rPr lang="en-US" sz="1600" b="0" dirty="0" err="1">
                <a:latin typeface="Cambria" panose="02040503050406030204" charset="0"/>
                <a:cs typeface="Calibri" panose="020F0502020204030204" charset="0"/>
              </a:rPr>
              <a:t>sa</a:t>
            </a:r>
            <a:r>
              <a:rPr lang="en-US" sz="1600" b="0" dirty="0">
                <a:latin typeface="Cambria" panose="02040503050406030204" charset="0"/>
                <a:cs typeface="Calibri" panose="020F0502020204030204" charset="0"/>
              </a:rPr>
              <a:t> </a:t>
            </a:r>
            <a:r>
              <a:rPr lang="en-US" sz="1600" b="0" dirty="0" err="1">
                <a:latin typeface="Cambria" panose="02040503050406030204" charset="0"/>
                <a:cs typeface="Calibri" panose="020F0502020204030204" charset="0"/>
              </a:rPr>
              <a:t>mga</a:t>
            </a:r>
            <a:r>
              <a:rPr lang="en-US" sz="1600" b="0" dirty="0">
                <a:latin typeface="Cambria" panose="02040503050406030204" charset="0"/>
                <a:cs typeface="Calibri" panose="020F0502020204030204" charset="0"/>
              </a:rPr>
              <a:t> </a:t>
            </a:r>
            <a:r>
              <a:rPr lang="en-US" sz="1600" b="0" dirty="0" err="1">
                <a:latin typeface="Cambria" panose="02040503050406030204" charset="0"/>
                <a:cs typeface="Calibri" panose="020F0502020204030204" charset="0"/>
              </a:rPr>
              <a:t>magulang</a:t>
            </a:r>
            <a:r>
              <a:rPr lang="en-US" sz="1600" b="0" dirty="0">
                <a:latin typeface="Cambria" panose="02040503050406030204" charset="0"/>
                <a:cs typeface="Calibri" panose="020F0502020204030204" charset="0"/>
              </a:rPr>
              <a:t> at mag-</a:t>
            </a:r>
            <a:r>
              <a:rPr lang="en-US" sz="1600" b="0" dirty="0" err="1">
                <a:latin typeface="Cambria" panose="02040503050406030204" charset="0"/>
                <a:cs typeface="Calibri" panose="020F0502020204030204" charset="0"/>
              </a:rPr>
              <a:t>aaral</a:t>
            </a:r>
            <a:r>
              <a:rPr lang="en-US" sz="1600" b="0" dirty="0">
                <a:latin typeface="Cambria" panose="02040503050406030204" charset="0"/>
                <a:cs typeface="Calibri" panose="020F0502020204030204" charset="0"/>
              </a:rPr>
              <a:t> </a:t>
            </a:r>
            <a:r>
              <a:rPr lang="en-US" sz="1600" b="0" dirty="0" err="1">
                <a:latin typeface="Cambria" panose="02040503050406030204" charset="0"/>
                <a:cs typeface="Calibri" panose="020F0502020204030204" charset="0"/>
              </a:rPr>
              <a:t>ng</a:t>
            </a:r>
            <a:r>
              <a:rPr lang="en-US" sz="1600" b="0" dirty="0">
                <a:latin typeface="Cambria" panose="02040503050406030204" charset="0"/>
                <a:cs typeface="Calibri" panose="020F0502020204030204" charset="0"/>
              </a:rPr>
              <a:t> PNHS.</a:t>
            </a:r>
          </a:p>
        </p:txBody>
      </p:sp>
    </p:spTree>
    <p:extLst>
      <p:ext uri="{BB962C8B-B14F-4D97-AF65-F5344CB8AC3E}">
        <p14:creationId xmlns:p14="http://schemas.microsoft.com/office/powerpoint/2010/main" val="30132698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
          <p:cNvPicPr>
            <a:picLocks noGrp="1" noChangeAspect="1"/>
          </p:cNvPicPr>
          <p:nvPr>
            <p:ph idx="1"/>
          </p:nvPr>
        </p:nvPicPr>
        <p:blipFill>
          <a:blip r:embed="rId2"/>
          <a:stretch>
            <a:fillRect/>
          </a:stretch>
        </p:blipFill>
        <p:spPr>
          <a:xfrm>
            <a:off x="6985" y="-33655"/>
            <a:ext cx="12245975" cy="6889115"/>
          </a:xfrm>
          <a:prstGeom prst="rect">
            <a:avLst/>
          </a:prstGeom>
        </p:spPr>
      </p:pic>
    </p:spTree>
    <p:extLst>
      <p:ext uri="{BB962C8B-B14F-4D97-AF65-F5344CB8AC3E}">
        <p14:creationId xmlns:p14="http://schemas.microsoft.com/office/powerpoint/2010/main" val="4175554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
          <p:cNvPicPr>
            <a:picLocks noGrp="1" noChangeAspect="1"/>
          </p:cNvPicPr>
          <p:nvPr>
            <p:ph idx="1"/>
          </p:nvPr>
        </p:nvPicPr>
        <p:blipFill>
          <a:blip r:embed="rId2"/>
          <a:stretch>
            <a:fillRect/>
          </a:stretch>
        </p:blipFill>
        <p:spPr>
          <a:xfrm>
            <a:off x="6985" y="-1905"/>
            <a:ext cx="12193905" cy="6859905"/>
          </a:xfrm>
          <a:prstGeom prst="rect">
            <a:avLst/>
          </a:prstGeom>
        </p:spPr>
      </p:pic>
    </p:spTree>
    <p:extLst>
      <p:ext uri="{BB962C8B-B14F-4D97-AF65-F5344CB8AC3E}">
        <p14:creationId xmlns:p14="http://schemas.microsoft.com/office/powerpoint/2010/main" val="1024330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
          <p:cNvPicPr>
            <a:picLocks noGrp="1" noChangeAspect="1"/>
          </p:cNvPicPr>
          <p:nvPr>
            <p:ph idx="1"/>
          </p:nvPr>
        </p:nvPicPr>
        <p:blipFill>
          <a:blip r:embed="rId2"/>
          <a:stretch>
            <a:fillRect/>
          </a:stretch>
        </p:blipFill>
        <p:spPr>
          <a:xfrm>
            <a:off x="-8890" y="-32385"/>
            <a:ext cx="12221210" cy="6875145"/>
          </a:xfrm>
          <a:prstGeom prst="rect">
            <a:avLst/>
          </a:prstGeom>
        </p:spPr>
      </p:pic>
    </p:spTree>
    <p:extLst>
      <p:ext uri="{BB962C8B-B14F-4D97-AF65-F5344CB8AC3E}">
        <p14:creationId xmlns:p14="http://schemas.microsoft.com/office/powerpoint/2010/main" val="2171580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
          <p:cNvPicPr>
            <a:picLocks noGrp="1" noChangeAspect="1"/>
          </p:cNvPicPr>
          <p:nvPr>
            <p:ph idx="1"/>
          </p:nvPr>
        </p:nvPicPr>
        <p:blipFill>
          <a:blip r:embed="rId2"/>
          <a:stretch>
            <a:fillRect/>
          </a:stretch>
        </p:blipFill>
        <p:spPr>
          <a:xfrm>
            <a:off x="-8255" y="-2540"/>
            <a:ext cx="12218670" cy="6873875"/>
          </a:xfrm>
          <a:prstGeom prst="rect">
            <a:avLst/>
          </a:prstGeom>
        </p:spPr>
      </p:pic>
    </p:spTree>
    <p:extLst>
      <p:ext uri="{BB962C8B-B14F-4D97-AF65-F5344CB8AC3E}">
        <p14:creationId xmlns:p14="http://schemas.microsoft.com/office/powerpoint/2010/main" val="2733590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
          <p:cNvPicPr>
            <a:picLocks noGrp="1" noChangeAspect="1"/>
          </p:cNvPicPr>
          <p:nvPr>
            <p:ph idx="1"/>
          </p:nvPr>
        </p:nvPicPr>
        <p:blipFill>
          <a:blip r:embed="rId2"/>
          <a:stretch>
            <a:fillRect/>
          </a:stretch>
        </p:blipFill>
        <p:spPr>
          <a:xfrm>
            <a:off x="6985" y="-33020"/>
            <a:ext cx="12273915" cy="6904990"/>
          </a:xfrm>
          <a:prstGeom prst="rect">
            <a:avLst/>
          </a:prstGeom>
        </p:spPr>
      </p:pic>
    </p:spTree>
    <p:extLst>
      <p:ext uri="{BB962C8B-B14F-4D97-AF65-F5344CB8AC3E}">
        <p14:creationId xmlns:p14="http://schemas.microsoft.com/office/powerpoint/2010/main" val="1905935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4"/>
          <p:cNvPicPr>
            <a:picLocks noGrp="1" noChangeAspect="1"/>
          </p:cNvPicPr>
          <p:nvPr>
            <p:ph idx="1"/>
          </p:nvPr>
        </p:nvPicPr>
        <p:blipFill>
          <a:blip r:embed="rId2"/>
          <a:stretch>
            <a:fillRect/>
          </a:stretch>
        </p:blipFill>
        <p:spPr>
          <a:xfrm>
            <a:off x="-23495" y="-33020"/>
            <a:ext cx="12218670" cy="6873875"/>
          </a:xfrm>
          <a:prstGeom prst="rect">
            <a:avLst/>
          </a:prstGeom>
        </p:spPr>
      </p:pic>
    </p:spTree>
    <p:extLst>
      <p:ext uri="{BB962C8B-B14F-4D97-AF65-F5344CB8AC3E}">
        <p14:creationId xmlns:p14="http://schemas.microsoft.com/office/powerpoint/2010/main" val="13140843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5"/>
          <p:cNvPicPr>
            <a:picLocks noGrp="1" noChangeAspect="1"/>
          </p:cNvPicPr>
          <p:nvPr>
            <p:ph idx="1"/>
          </p:nvPr>
        </p:nvPicPr>
        <p:blipFill>
          <a:blip r:embed="rId2"/>
          <a:stretch>
            <a:fillRect/>
          </a:stretch>
        </p:blipFill>
        <p:spPr>
          <a:xfrm>
            <a:off x="6350" y="-2540"/>
            <a:ext cx="12192635" cy="6859270"/>
          </a:xfrm>
          <a:prstGeom prst="rect">
            <a:avLst/>
          </a:prstGeom>
        </p:spPr>
      </p:pic>
    </p:spTree>
    <p:extLst>
      <p:ext uri="{BB962C8B-B14F-4D97-AF65-F5344CB8AC3E}">
        <p14:creationId xmlns:p14="http://schemas.microsoft.com/office/powerpoint/2010/main" val="2211866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6"/>
          <p:cNvPicPr>
            <a:picLocks noGrp="1" noChangeAspect="1"/>
          </p:cNvPicPr>
          <p:nvPr>
            <p:ph idx="1"/>
          </p:nvPr>
        </p:nvPicPr>
        <p:blipFill>
          <a:blip r:embed="rId2"/>
          <a:stretch>
            <a:fillRect/>
          </a:stretch>
        </p:blipFill>
        <p:spPr>
          <a:xfrm>
            <a:off x="-8255" y="-17780"/>
            <a:ext cx="12218670" cy="6873875"/>
          </a:xfrm>
          <a:prstGeom prst="rect">
            <a:avLst/>
          </a:prstGeom>
        </p:spPr>
      </p:pic>
    </p:spTree>
    <p:extLst>
      <p:ext uri="{BB962C8B-B14F-4D97-AF65-F5344CB8AC3E}">
        <p14:creationId xmlns:p14="http://schemas.microsoft.com/office/powerpoint/2010/main" val="3497895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
          <p:cNvPicPr>
            <a:picLocks noGrp="1" noChangeAspect="1"/>
          </p:cNvPicPr>
          <p:nvPr>
            <p:ph idx="1"/>
          </p:nvPr>
        </p:nvPicPr>
        <p:blipFill>
          <a:blip r:embed="rId2"/>
          <a:stretch>
            <a:fillRect/>
          </a:stretch>
        </p:blipFill>
        <p:spPr>
          <a:xfrm>
            <a:off x="6985" y="-17145"/>
            <a:ext cx="12245975" cy="6889115"/>
          </a:xfrm>
          <a:prstGeom prst="rect">
            <a:avLst/>
          </a:prstGeom>
        </p:spPr>
      </p:pic>
    </p:spTree>
    <p:extLst>
      <p:ext uri="{BB962C8B-B14F-4D97-AF65-F5344CB8AC3E}">
        <p14:creationId xmlns:p14="http://schemas.microsoft.com/office/powerpoint/2010/main" val="4027700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8"/>
          <p:cNvPicPr>
            <a:picLocks noGrp="1" noChangeAspect="1"/>
          </p:cNvPicPr>
          <p:nvPr>
            <p:ph idx="1"/>
          </p:nvPr>
        </p:nvPicPr>
        <p:blipFill>
          <a:blip r:embed="rId2"/>
          <a:stretch>
            <a:fillRect/>
          </a:stretch>
        </p:blipFill>
        <p:spPr>
          <a:xfrm>
            <a:off x="6350" y="-33655"/>
            <a:ext cx="12237085" cy="6884035"/>
          </a:xfrm>
          <a:prstGeom prst="rect">
            <a:avLst/>
          </a:prstGeom>
        </p:spPr>
      </p:pic>
    </p:spTree>
    <p:extLst>
      <p:ext uri="{BB962C8B-B14F-4D97-AF65-F5344CB8AC3E}">
        <p14:creationId xmlns:p14="http://schemas.microsoft.com/office/powerpoint/2010/main" val="375815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0504" y="618978"/>
            <a:ext cx="11024382" cy="5613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chemeClr val="tx1"/>
                </a:solidFill>
                <a:latin typeface="Century Gothic" panose="020B0502020202020204" pitchFamily="34" charset="0"/>
              </a:rPr>
              <a:t>QUESTIONS FOR A PTCA </a:t>
            </a:r>
            <a:r>
              <a:rPr lang="en-US" sz="3600" b="1" dirty="0" smtClean="0">
                <a:solidFill>
                  <a:schemeClr val="tx1"/>
                </a:solidFill>
                <a:latin typeface="Century Gothic" panose="020B0502020202020204" pitchFamily="34" charset="0"/>
              </a:rPr>
              <a:t>OFFICER:</a:t>
            </a:r>
            <a:endParaRPr lang="en-PH" sz="3600" dirty="0">
              <a:solidFill>
                <a:schemeClr val="tx1"/>
              </a:solidFill>
              <a:latin typeface="Century Gothic" panose="020B0502020202020204" pitchFamily="34" charset="0"/>
            </a:endParaRPr>
          </a:p>
          <a:p>
            <a:pPr algn="just"/>
            <a:r>
              <a:rPr lang="en-US" sz="3600" dirty="0">
                <a:solidFill>
                  <a:schemeClr val="tx1"/>
                </a:solidFill>
                <a:latin typeface="Century Gothic" panose="020B0502020202020204" pitchFamily="34" charset="0"/>
              </a:rPr>
              <a:t>1. Why did you </a:t>
            </a:r>
            <a:r>
              <a:rPr lang="en-US" sz="3600" dirty="0" smtClean="0">
                <a:solidFill>
                  <a:schemeClr val="tx1"/>
                </a:solidFill>
                <a:latin typeface="Century Gothic" panose="020B0502020202020204" pitchFamily="34" charset="0"/>
              </a:rPr>
              <a:t>decided </a:t>
            </a:r>
            <a:r>
              <a:rPr lang="en-US" sz="3600" dirty="0">
                <a:solidFill>
                  <a:schemeClr val="tx1"/>
                </a:solidFill>
                <a:latin typeface="Century Gothic" panose="020B0502020202020204" pitchFamily="34" charset="0"/>
              </a:rPr>
              <a:t>to join the PTCA?</a:t>
            </a:r>
            <a:endParaRPr lang="en-PH" sz="3600" dirty="0">
              <a:solidFill>
                <a:schemeClr val="tx1"/>
              </a:solidFill>
              <a:latin typeface="Century Gothic" panose="020B0502020202020204" pitchFamily="34" charset="0"/>
            </a:endParaRPr>
          </a:p>
          <a:p>
            <a:pPr algn="just"/>
            <a:r>
              <a:rPr lang="en-US" sz="3600" dirty="0">
                <a:solidFill>
                  <a:schemeClr val="tx1"/>
                </a:solidFill>
                <a:latin typeface="Century Gothic" panose="020B0502020202020204" pitchFamily="34" charset="0"/>
              </a:rPr>
              <a:t>2. What PTCA projects directly benefit the family?</a:t>
            </a:r>
            <a:endParaRPr lang="en-PH" sz="3600" dirty="0">
              <a:solidFill>
                <a:schemeClr val="tx1"/>
              </a:solidFill>
              <a:latin typeface="Century Gothic" panose="020B0502020202020204" pitchFamily="34" charset="0"/>
            </a:endParaRPr>
          </a:p>
          <a:p>
            <a:pPr algn="just"/>
            <a:r>
              <a:rPr lang="en-US" sz="3600" dirty="0">
                <a:solidFill>
                  <a:schemeClr val="tx1"/>
                </a:solidFill>
                <a:latin typeface="Century Gothic" panose="020B0502020202020204" pitchFamily="34" charset="0"/>
              </a:rPr>
              <a:t>3. Are parents active in PTCA? What could be the </a:t>
            </a:r>
            <a:r>
              <a:rPr lang="en-US" sz="3600" dirty="0" smtClean="0">
                <a:solidFill>
                  <a:schemeClr val="tx1"/>
                </a:solidFill>
                <a:latin typeface="Century Gothic" panose="020B0502020202020204" pitchFamily="34" charset="0"/>
              </a:rPr>
              <a:t>reason</a:t>
            </a:r>
            <a:r>
              <a:rPr lang="en-US" sz="3600" dirty="0">
                <a:solidFill>
                  <a:schemeClr val="tx1"/>
                </a:solidFill>
                <a:latin typeface="Century Gothic" panose="020B0502020202020204" pitchFamily="34" charset="0"/>
              </a:rPr>
              <a:t>?</a:t>
            </a:r>
            <a:endParaRPr lang="en-PH" sz="3600" dirty="0">
              <a:solidFill>
                <a:schemeClr val="tx1"/>
              </a:solidFill>
              <a:latin typeface="Century Gothic" panose="020B0502020202020204" pitchFamily="34" charset="0"/>
            </a:endParaRPr>
          </a:p>
          <a:p>
            <a:pPr algn="just"/>
            <a:r>
              <a:rPr lang="en-US" sz="3600" dirty="0">
                <a:solidFill>
                  <a:schemeClr val="tx1"/>
                </a:solidFill>
                <a:latin typeface="Century Gothic" panose="020B0502020202020204" pitchFamily="34" charset="0"/>
              </a:rPr>
              <a:t>4. Why should there be a partnership among PTCA?</a:t>
            </a:r>
            <a:endParaRPr lang="en-PH" sz="3600" dirty="0">
              <a:solidFill>
                <a:schemeClr val="tx1"/>
              </a:solidFill>
              <a:latin typeface="Century Gothic" panose="020B0502020202020204" pitchFamily="34" charset="0"/>
            </a:endParaRPr>
          </a:p>
          <a:p>
            <a:pPr algn="just"/>
            <a:r>
              <a:rPr lang="en-US" sz="3600" dirty="0">
                <a:solidFill>
                  <a:schemeClr val="tx1"/>
                </a:solidFill>
                <a:latin typeface="Century Gothic" panose="020B0502020202020204" pitchFamily="34" charset="0"/>
              </a:rPr>
              <a:t>5. Can you give a message to teachers and parents regulating PTCA</a:t>
            </a:r>
            <a:r>
              <a:rPr lang="en-US" sz="3600" dirty="0" smtClean="0">
                <a:solidFill>
                  <a:schemeClr val="tx1"/>
                </a:solidFill>
                <a:latin typeface="Century Gothic" panose="020B0502020202020204" pitchFamily="34" charset="0"/>
              </a:rPr>
              <a:t>?</a:t>
            </a:r>
          </a:p>
        </p:txBody>
      </p:sp>
      <p:sp>
        <p:nvSpPr>
          <p:cNvPr id="6" name="Frame 5"/>
          <p:cNvSpPr/>
          <p:nvPr/>
        </p:nvSpPr>
        <p:spPr>
          <a:xfrm>
            <a:off x="211015" y="351692"/>
            <a:ext cx="11619914" cy="6217920"/>
          </a:xfrm>
          <a:prstGeom prst="frame">
            <a:avLst>
              <a:gd name="adj1" fmla="val 209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Tree>
    <p:extLst>
      <p:ext uri="{BB962C8B-B14F-4D97-AF65-F5344CB8AC3E}">
        <p14:creationId xmlns:p14="http://schemas.microsoft.com/office/powerpoint/2010/main" val="2332553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9"/>
          <p:cNvPicPr>
            <a:picLocks noGrp="1" noChangeAspect="1"/>
          </p:cNvPicPr>
          <p:nvPr>
            <p:ph idx="1"/>
          </p:nvPr>
        </p:nvPicPr>
        <p:blipFill>
          <a:blip r:embed="rId2"/>
          <a:stretch>
            <a:fillRect/>
          </a:stretch>
        </p:blipFill>
        <p:spPr>
          <a:xfrm>
            <a:off x="-8255" y="-3810"/>
            <a:ext cx="12193905" cy="6859905"/>
          </a:xfrm>
          <a:prstGeom prst="rect">
            <a:avLst/>
          </a:prstGeom>
        </p:spPr>
      </p:pic>
    </p:spTree>
    <p:extLst>
      <p:ext uri="{BB962C8B-B14F-4D97-AF65-F5344CB8AC3E}">
        <p14:creationId xmlns:p14="http://schemas.microsoft.com/office/powerpoint/2010/main" val="9931270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22940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9288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PH">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3"/>
            <a:ext cx="12194977" cy="6856327"/>
          </a:xfrm>
          <a:prstGeom prst="rect">
            <a:avLst/>
          </a:prstGeom>
        </p:spPr>
      </p:pic>
      <p:sp>
        <p:nvSpPr>
          <p:cNvPr id="8" name="Rectangle 7"/>
          <p:cNvSpPr/>
          <p:nvPr/>
        </p:nvSpPr>
        <p:spPr>
          <a:xfrm>
            <a:off x="424069" y="354495"/>
            <a:ext cx="11343861" cy="61490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4" name="Table 3"/>
          <p:cNvGraphicFramePr/>
          <p:nvPr/>
        </p:nvGraphicFramePr>
        <p:xfrm>
          <a:off x="423545" y="353695"/>
          <a:ext cx="11365230" cy="6149975"/>
        </p:xfrm>
        <a:graphic>
          <a:graphicData uri="http://schemas.openxmlformats.org/drawingml/2006/table">
            <a:tbl>
              <a:tblPr firstRow="1" bandRow="1">
                <a:tableStyleId>{5940675A-B579-460E-94D1-54222C63F5DA}</a:tableStyleId>
              </a:tblPr>
              <a:tblGrid>
                <a:gridCol w="5600065"/>
                <a:gridCol w="93980"/>
                <a:gridCol w="5671185"/>
              </a:tblGrid>
              <a:tr h="225425">
                <a:tc gridSpan="2">
                  <a:txBody>
                    <a:bodyPr/>
                    <a:lstStyle/>
                    <a:p>
                      <a:pPr indent="0" algn="ctr">
                        <a:buNone/>
                      </a:pPr>
                      <a:r>
                        <a:rPr lang="en-US" sz="1400" b="1">
                          <a:latin typeface="Cambria" panose="02040503050406030204" charset="0"/>
                          <a:cs typeface="Cambria" panose="02040503050406030204" charset="0"/>
                        </a:rPr>
                        <a:t>Local</a:t>
                      </a:r>
                      <a:endParaRPr lang="en-US" sz="1400" b="1">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1400" b="1">
                          <a:latin typeface="Cambria" panose="02040503050406030204" charset="0"/>
                          <a:cs typeface="Cambria" panose="02040503050406030204" charset="0"/>
                        </a:rPr>
                        <a:t>International</a:t>
                      </a:r>
                      <a:endParaRPr lang="en-US" sz="1400" b="1">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4790">
                <a:tc gridSpan="3">
                  <a:txBody>
                    <a:bodyPr/>
                    <a:lstStyle/>
                    <a:p>
                      <a:pPr indent="0" algn="ctr">
                        <a:buNone/>
                      </a:pPr>
                      <a:r>
                        <a:rPr lang="en-US" sz="1400" b="1">
                          <a:latin typeface="Cambria" panose="02040503050406030204" charset="0"/>
                          <a:cs typeface="Cambria" panose="02040503050406030204" charset="0"/>
                        </a:rPr>
                        <a:t>Service Vocation</a:t>
                      </a:r>
                      <a:endParaRPr lang="en-US" sz="1400" b="1">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25425">
                <a:tc gridSpan="3">
                  <a:txBody>
                    <a:bodyPr/>
                    <a:lstStyle/>
                    <a:p>
                      <a:pPr indent="0" algn="ctr">
                        <a:buNone/>
                      </a:pPr>
                      <a:r>
                        <a:rPr lang="en-US" sz="1400" b="1">
                          <a:latin typeface="Cambria" panose="02040503050406030204" charset="0"/>
                          <a:cs typeface="Cambria" panose="02040503050406030204" charset="0"/>
                        </a:rPr>
                        <a:t>News Update</a:t>
                      </a:r>
                      <a:endParaRPr lang="en-US" sz="1400" b="1">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388745">
                <a:tc gridSpan="2">
                  <a:txBody>
                    <a:bodyPr/>
                    <a:lstStyle/>
                    <a:p>
                      <a:pPr indent="0" algn="ctr">
                        <a:buNone/>
                      </a:pPr>
                      <a:r>
                        <a:rPr lang="en-US" sz="1200" b="1">
                          <a:latin typeface="Calibri" panose="020F0502020204030204" charset="0"/>
                          <a:cs typeface="Calibri" panose="020F0502020204030204" charset="0"/>
                        </a:rPr>
                        <a:t>Social media, clergy ‘big factors’ in vocations promotions</a:t>
                      </a:r>
                    </a:p>
                    <a:p>
                      <a:pPr indent="0" algn="ctr">
                        <a:buNone/>
                      </a:pPr>
                      <a:endParaRPr lang="en-US" sz="1200" b="1">
                        <a:latin typeface="Calibri" panose="020F0502020204030204" charset="0"/>
                        <a:cs typeface="Calibri" panose="020F0502020204030204" charset="0"/>
                      </a:endParaRPr>
                    </a:p>
                    <a:p>
                      <a:pPr indent="0" algn="ctr">
                        <a:buNone/>
                      </a:pPr>
                      <a:r>
                        <a:rPr lang="en-US" sz="1200" b="0">
                          <a:latin typeface="Calibri" panose="020F0502020204030204" charset="0"/>
                          <a:cs typeface="Calibri" panose="020F0502020204030204" charset="0"/>
                        </a:rPr>
                        <a:t>A local seminarian believes social media and clergy support is proving crucial for vocations promotions success. According to Sem. John Harvey Bagos, “advertisements [on] social media” and “the wave of support of the parish priests” are key factors in promoting vocations among the youth. </a:t>
                      </a:r>
                      <a:r>
                        <a:rPr lang="en-US" sz="1400" b="1">
                          <a:latin typeface="Cambria" panose="02040503050406030204" charset="0"/>
                          <a:cs typeface="Cambria" panose="02040503050406030204" charset="0"/>
                        </a:rPr>
                        <a:t> </a:t>
                      </a:r>
                      <a:endParaRPr lang="en-US" sz="1400" b="1">
                        <a:latin typeface="Cambria" panose="02040503050406030204" charset="0"/>
                        <a:ea typeface="Calibri" panose="020F0502020204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ctr">
                        <a:buNone/>
                      </a:pPr>
                      <a:r>
                        <a:rPr lang="en-US" sz="1200" b="1">
                          <a:latin typeface="Calibri" panose="020F0502020204030204" charset="0"/>
                          <a:cs typeface="Calibri" panose="020F0502020204030204" charset="0"/>
                        </a:rPr>
                        <a:t>In Rochester, moms' group prays for vocations to come from among their familiesBy Michelle La RosaRochester, N.Y., Oct 6, 2019 / 04:06 pm (CNA).</a:t>
                      </a:r>
                    </a:p>
                    <a:p>
                      <a:pPr indent="0" algn="ctr">
                        <a:buNone/>
                      </a:pPr>
                      <a:endParaRPr lang="en-US" sz="1200" b="1">
                        <a:latin typeface="Calibri" panose="020F0502020204030204" charset="0"/>
                        <a:cs typeface="Calibri" panose="020F0502020204030204" charset="0"/>
                      </a:endParaRPr>
                    </a:p>
                    <a:p>
                      <a:pPr indent="0" algn="ctr">
                        <a:buNone/>
                      </a:pPr>
                      <a:r>
                        <a:rPr lang="en-US" sz="1200" b="0">
                          <a:latin typeface="Calibri" panose="020F0502020204030204" charset="0"/>
                          <a:cs typeface="Calibri" panose="020F0502020204030204" charset="0"/>
                        </a:rPr>
                        <a:t>A newly-formed group of Catholic mothers in Rochester, New York has committed to praying regularly for the flourishing of vocations from within their own families. They pray for their kids, for their vocations, to hear God’s call, what He’s asking of them. </a:t>
                      </a:r>
                      <a:r>
                        <a:rPr lang="en-US" sz="1400" b="1">
                          <a:latin typeface="Cambria" panose="02040503050406030204" charset="0"/>
                          <a:cs typeface="Cambria" panose="02040503050406030204" charset="0"/>
                        </a:rPr>
                        <a:t> </a:t>
                      </a:r>
                      <a:endParaRPr lang="en-US" sz="1400" b="1">
                        <a:latin typeface="Cambria" panose="02040503050406030204" charset="0"/>
                        <a:ea typeface="Calibri" panose="020F0502020204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1505">
                <a:tc gridSpan="2">
                  <a:txBody>
                    <a:bodyPr/>
                    <a:lstStyle/>
                    <a:p>
                      <a:pPr indent="0">
                        <a:buNone/>
                      </a:pPr>
                      <a:r>
                        <a:rPr lang="en-US" sz="1200" b="1">
                          <a:latin typeface="Calibri" panose="020F0502020204030204" charset="0"/>
                          <a:cs typeface="Calibri" panose="020F0502020204030204" charset="0"/>
                        </a:rPr>
                        <a:t>References:</a:t>
                      </a:r>
                    </a:p>
                    <a:p>
                      <a:pPr indent="0">
                        <a:buNone/>
                      </a:pPr>
                      <a:r>
                        <a:rPr lang="en-US" sz="1200" b="0">
                          <a:latin typeface="Calibri" panose="020F0502020204030204" charset="0"/>
                          <a:cs typeface="Calibri" panose="020F0502020204030204" charset="0"/>
                        </a:rPr>
                        <a:t>Social media, clergy 'big factors' in vocations promotions. (2019, May 6). Retrieved October 12, 2019, from </a:t>
                      </a:r>
                      <a:r>
                        <a:rPr lang="en-US" sz="1400" b="1">
                          <a:latin typeface="Cambria" panose="02040503050406030204" charset="0"/>
                          <a:cs typeface="Cambria" panose="02040503050406030204" charset="0"/>
                        </a:rPr>
                        <a:t> </a:t>
                      </a:r>
                      <a:endParaRPr lang="en-US" sz="1400" b="1">
                        <a:latin typeface="Cambria" panose="02040503050406030204" charset="0"/>
                        <a:ea typeface="Calibri" panose="020F0502020204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1200" b="1">
                          <a:latin typeface="Calibri" panose="020F0502020204030204" charset="0"/>
                          <a:cs typeface="Calibri" panose="020F0502020204030204" charset="0"/>
                        </a:rPr>
                        <a:t>Reference:</a:t>
                      </a:r>
                    </a:p>
                    <a:p>
                      <a:pPr indent="0">
                        <a:buNone/>
                      </a:pPr>
                      <a:r>
                        <a:rPr lang="en-US" sz="1200" b="0">
                          <a:latin typeface="Calibri" panose="020F0502020204030204" charset="0"/>
                          <a:cs typeface="Calibri" panose="020F0502020204030204" charset="0"/>
                        </a:rPr>
                        <a:t>Cna. (2019, October 6). In Rochester, moms' group prays for vocations to come from among their families. Retrieved October 12, 2019, from </a:t>
                      </a:r>
                      <a:r>
                        <a:rPr lang="en-US" sz="1400" b="1">
                          <a:latin typeface="Cambria" panose="02040503050406030204" charset="0"/>
                          <a:cs typeface="Cambria" panose="02040503050406030204" charset="0"/>
                        </a:rPr>
                        <a:t> </a:t>
                      </a:r>
                      <a:endParaRPr lang="en-US" sz="1400" b="1">
                        <a:latin typeface="Cambria" panose="02040503050406030204" charset="0"/>
                        <a:ea typeface="Calibri" panose="020F0502020204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r>
              <a:tr h="225425">
                <a:tc gridSpan="3">
                  <a:txBody>
                    <a:bodyPr/>
                    <a:lstStyle/>
                    <a:p>
                      <a:pPr indent="0" algn="ctr">
                        <a:buNone/>
                      </a:pPr>
                      <a:r>
                        <a:rPr lang="en-US" sz="1400" b="1">
                          <a:latin typeface="Cambria" panose="02040503050406030204" charset="0"/>
                          <a:cs typeface="Cambria" panose="02040503050406030204" charset="0"/>
                        </a:rPr>
                        <a:t>Research Findings</a:t>
                      </a:r>
                      <a:endParaRPr lang="en-US" sz="1400" b="1">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426970">
                <a:tc>
                  <a:txBody>
                    <a:bodyPr/>
                    <a:lstStyle/>
                    <a:p>
                      <a:pPr indent="0" algn="ctr">
                        <a:buNone/>
                      </a:pPr>
                      <a:r>
                        <a:rPr lang="en-US" sz="1400" b="1">
                          <a:latin typeface="Cambria" panose="02040503050406030204" charset="0"/>
                          <a:cs typeface="Cambria" panose="02040503050406030204" charset="0"/>
                        </a:rPr>
                        <a:t>Goin’ Solo: A Study on Singlehood and Views on ‘Sologamy’ in the Contemporary Philippine Society On singlehood and relationships in the contemporary Philippine society. </a:t>
                      </a:r>
                    </a:p>
                    <a:p>
                      <a:pPr indent="0" algn="ctr">
                        <a:buNone/>
                      </a:pPr>
                      <a:endParaRPr lang="en-US" sz="1400" b="1">
                        <a:latin typeface="Cambria" panose="02040503050406030204" charset="0"/>
                        <a:cs typeface="Cambria" panose="02040503050406030204" charset="0"/>
                      </a:endParaRPr>
                    </a:p>
                    <a:p>
                      <a:pPr indent="0" algn="ctr">
                        <a:buNone/>
                      </a:pPr>
                      <a:r>
                        <a:rPr lang="en-US" sz="1400" b="0">
                          <a:latin typeface="Cambria" panose="02040503050406030204" charset="0"/>
                          <a:cs typeface="Cambria" panose="02040503050406030204" charset="0"/>
                        </a:rPr>
                        <a:t>The interviews	with respondents confirmed that many of the traditional expectations and stigmas associated with	single people continue to have a hold in Philippine society particularly affected were the female respondents, who are expected to marry and bear children.	 </a:t>
                      </a: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ctr">
                        <a:buNone/>
                      </a:pPr>
                      <a:r>
                        <a:rPr lang="en-US" sz="1200" b="1">
                          <a:latin typeface="Calibri" panose="020F0502020204030204" charset="0"/>
                          <a:cs typeface="Calibri" panose="020F0502020204030204" charset="0"/>
                        </a:rPr>
                        <a:t>Understanding Singlehood from the Experiences of Never-Married Malay Muslim Women in Malaysia: Some Preliminary FindingsRozita Ibrahim &amp; Zaharah HassanNational University of Malaysia (UKM), Malaysia</a:t>
                      </a:r>
                      <a:r>
                        <a:rPr lang="en-US" sz="1200" b="0">
                          <a:latin typeface="Calibri" panose="020F0502020204030204" charset="0"/>
                          <a:cs typeface="Calibri" panose="020F0502020204030204" charset="0"/>
                        </a:rPr>
                        <a:t> </a:t>
                      </a:r>
                    </a:p>
                    <a:p>
                      <a:pPr indent="0" algn="ctr">
                        <a:buNone/>
                      </a:pPr>
                      <a:endParaRPr lang="en-US" sz="1200" b="0">
                        <a:latin typeface="Calibri" panose="020F0502020204030204" charset="0"/>
                        <a:cs typeface="Calibri" panose="020F0502020204030204" charset="0"/>
                      </a:endParaRPr>
                    </a:p>
                    <a:p>
                      <a:pPr indent="0" algn="ctr">
                        <a:buNone/>
                      </a:pPr>
                      <a:r>
                        <a:rPr lang="en-US" sz="1200" b="0">
                          <a:latin typeface="Calibri" panose="020F0502020204030204" charset="0"/>
                          <a:cs typeface="Calibri" panose="020F0502020204030204" charset="0"/>
                        </a:rPr>
                        <a:t>The analysis of the interview transcriptions reveals four major themes in understanding the meaning of singlehood from the experiences and reflections of Malay Muslim women perspective. They are (1) centrality of the notion of ‘jodoh’ (soul-mate as fated by God) in explaining the reasons for being single, (2) single women are aware of their stigmatised status and acknowledge feelings of inadequacy, (3) family members and friends are important as their social support system, and finally (4) singleness is also seen in positive light as opportunity towards self-enhancement.</a:t>
                      </a:r>
                      <a:endParaRPr lang="en-US" sz="12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821690">
                <a:tc>
                  <a:txBody>
                    <a:bodyPr/>
                    <a:lstStyle/>
                    <a:p>
                      <a:pPr indent="0">
                        <a:buNone/>
                      </a:pPr>
                      <a:r>
                        <a:rPr lang="en-US" sz="1200" b="1">
                          <a:latin typeface="Calibri" panose="020F0502020204030204" charset="0"/>
                          <a:cs typeface="Calibri" panose="020F0502020204030204" charset="0"/>
                        </a:rPr>
                        <a:t>Reference:</a:t>
                      </a:r>
                    </a:p>
                    <a:p>
                      <a:pPr indent="0">
                        <a:buNone/>
                      </a:pPr>
                      <a:r>
                        <a:rPr lang="en-US" sz="1200" b="0">
                          <a:latin typeface="Calibri" panose="020F0502020204030204" charset="0"/>
                          <a:cs typeface="Calibri" panose="020F0502020204030204" charset="0"/>
                        </a:rPr>
                        <a:t>Cabalza, C. (n.d.). Goin' Solo: A Study on Singlehood and Views on 'Sologamy' in the Contemporary Philippine Society. Retrieved from </a:t>
                      </a:r>
                      <a:r>
                        <a:rPr lang="en-US" sz="1400" b="0">
                          <a:latin typeface="Cambria" panose="02040503050406030204" charset="0"/>
                          <a:cs typeface="Cambria" panose="02040503050406030204" charset="0"/>
                        </a:rPr>
                        <a:t> </a:t>
                      </a:r>
                      <a:endParaRPr lang="en-US" sz="1400" b="0">
                        <a:latin typeface="Cambria" panose="02040503050406030204" charset="0"/>
                        <a:ea typeface="Calibri" panose="020F0502020204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EBEBE"/>
                    </a:solidFill>
                  </a:tcPr>
                </a:tc>
                <a:tc gridSpan="2">
                  <a:txBody>
                    <a:bodyPr/>
                    <a:lstStyle/>
                    <a:p>
                      <a:pPr indent="0">
                        <a:buNone/>
                      </a:pPr>
                      <a:r>
                        <a:rPr lang="en-PH" altLang="en-US" sz="1400" b="0">
                          <a:latin typeface="Cambria" panose="02040503050406030204" charset="0"/>
                          <a:ea typeface="Cambria" panose="02040503050406030204" charset="0"/>
                          <a:cs typeface="Cambria" panose="02040503050406030204" charset="0"/>
                        </a:rPr>
                        <a:t>Reference:</a:t>
                      </a:r>
                    </a:p>
                    <a:p>
                      <a:pPr indent="0">
                        <a:buNone/>
                      </a:pPr>
                      <a:r>
                        <a:rPr lang="en-PH" altLang="en-US" sz="1400" b="0">
                          <a:latin typeface="Cambria" panose="02040503050406030204" charset="0"/>
                          <a:ea typeface="Cambria" panose="02040503050406030204" charset="0"/>
                          <a:cs typeface="Cambria" panose="02040503050406030204" charset="0"/>
                        </a:rPr>
                        <a:t>https://scholar.google.com/scholar?hl=en&amp;as_sdt=0%2C5&amp;q=understanding+single+hood&amp;btnG=#d=gs_qabs&amp;u=%23p%3DPBGYTB0p4o4J</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EBEBE"/>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extLst>
      <p:ext uri="{BB962C8B-B14F-4D97-AF65-F5344CB8AC3E}">
        <p14:creationId xmlns:p14="http://schemas.microsoft.com/office/powerpoint/2010/main" val="42532493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PH">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3"/>
            <a:ext cx="12194977" cy="6856327"/>
          </a:xfrm>
          <a:prstGeom prst="rect">
            <a:avLst/>
          </a:prstGeom>
        </p:spPr>
      </p:pic>
      <p:sp>
        <p:nvSpPr>
          <p:cNvPr id="6" name="TextBox 5"/>
          <p:cNvSpPr txBox="1"/>
          <p:nvPr/>
        </p:nvSpPr>
        <p:spPr>
          <a:xfrm>
            <a:off x="805070" y="1626795"/>
            <a:ext cx="10581860" cy="3630930"/>
          </a:xfrm>
          <a:prstGeom prst="rect">
            <a:avLst/>
          </a:prstGeom>
          <a:noFill/>
        </p:spPr>
        <p:txBody>
          <a:bodyPr wrap="square" rtlCol="0">
            <a:spAutoFit/>
          </a:bodyPr>
          <a:lstStyle/>
          <a:p>
            <a:pPr algn="ctr"/>
            <a:r>
              <a:rPr lang="en-PH" sz="11500" dirty="0">
                <a:ln>
                  <a:solidFill>
                    <a:schemeClr val="bg1"/>
                  </a:solidFill>
                </a:ln>
                <a:effectLst>
                  <a:outerShdw blurRad="38100" dist="38100" dir="2700000" algn="tl">
                    <a:srgbClr val="000000">
                      <a:alpha val="43137"/>
                    </a:srgbClr>
                  </a:outerShdw>
                </a:effectLst>
                <a:latin typeface="Bebas Neue" panose="020B0606020202050201" pitchFamily="34" charset="0"/>
              </a:rPr>
              <a:t>A Message to the Family</a:t>
            </a:r>
          </a:p>
        </p:txBody>
      </p:sp>
      <p:sp>
        <p:nvSpPr>
          <p:cNvPr id="8" name="Rectangle 7"/>
          <p:cNvSpPr/>
          <p:nvPr/>
        </p:nvSpPr>
        <p:spPr>
          <a:xfrm>
            <a:off x="424069" y="354495"/>
            <a:ext cx="11343861" cy="61490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8097007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PH">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 y="1038"/>
            <a:ext cx="12194977" cy="6856327"/>
          </a:xfrm>
          <a:prstGeom prst="rect">
            <a:avLst/>
          </a:prstGeom>
        </p:spPr>
      </p:pic>
      <p:sp>
        <p:nvSpPr>
          <p:cNvPr id="8" name="Rectangle 7"/>
          <p:cNvSpPr/>
          <p:nvPr/>
        </p:nvSpPr>
        <p:spPr>
          <a:xfrm>
            <a:off x="424069" y="354495"/>
            <a:ext cx="11343861" cy="61490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0" name="Text Box 99"/>
          <p:cNvSpPr txBox="1"/>
          <p:nvPr/>
        </p:nvSpPr>
        <p:spPr>
          <a:xfrm>
            <a:off x="1320800" y="9867265"/>
            <a:ext cx="10043795" cy="368300"/>
          </a:xfrm>
          <a:prstGeom prst="rect">
            <a:avLst/>
          </a:prstGeom>
          <a:noFill/>
          <a:ln w="9525">
            <a:noFill/>
          </a:ln>
        </p:spPr>
        <p:txBody>
          <a:bodyPr wrap="square">
            <a:spAutoFit/>
          </a:bodyPr>
          <a:lstStyle/>
          <a:p>
            <a:pPr indent="0"/>
            <a:r>
              <a:rPr lang="en-US" b="0">
                <a:latin typeface="Calibri" panose="020F0502020204030204" charset="0"/>
                <a:ea typeface="SimSun" panose="02010600030101010101" pitchFamily="2" charset="-122"/>
                <a:cs typeface="Times New Roman" panose="02020603050405020304" charset="0"/>
              </a:rPr>
              <a:t> </a:t>
            </a:r>
            <a:endParaRPr lang="en-US"/>
          </a:p>
        </p:txBody>
      </p:sp>
      <p:graphicFrame>
        <p:nvGraphicFramePr>
          <p:cNvPr id="7" name="Table 6"/>
          <p:cNvGraphicFramePr/>
          <p:nvPr/>
        </p:nvGraphicFramePr>
        <p:xfrm>
          <a:off x="424180" y="354330"/>
          <a:ext cx="11343005" cy="6238240"/>
        </p:xfrm>
        <a:graphic>
          <a:graphicData uri="http://schemas.openxmlformats.org/drawingml/2006/table">
            <a:tbl>
              <a:tblPr firstRow="1" bandRow="1">
                <a:tableStyleId>{5940675A-B579-460E-94D1-54222C63F5DA}</a:tableStyleId>
              </a:tblPr>
              <a:tblGrid>
                <a:gridCol w="5352415"/>
                <a:gridCol w="5990590"/>
              </a:tblGrid>
              <a:tr h="316230">
                <a:tc gridSpan="2">
                  <a:txBody>
                    <a:bodyPr/>
                    <a:lstStyle/>
                    <a:p>
                      <a:pPr indent="0" algn="ctr">
                        <a:buNone/>
                      </a:pPr>
                      <a:r>
                        <a:rPr lang="en-US" sz="2000" b="1">
                          <a:latin typeface="Calibri" panose="020F0502020204030204" charset="0"/>
                          <a:cs typeface="Calibri" panose="020F0502020204030204" charset="0"/>
                        </a:rPr>
                        <a:t>A Message to Family</a:t>
                      </a:r>
                      <a:endParaRPr lang="en-US" sz="2000" b="1">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265">
                <a:tc>
                  <a:txBody>
                    <a:bodyPr/>
                    <a:lstStyle/>
                    <a:p>
                      <a:pPr indent="0" algn="ctr">
                        <a:buNone/>
                      </a:pPr>
                      <a:r>
                        <a:rPr lang="en-US" sz="2000" b="1">
                          <a:latin typeface="Calibri" panose="020F0502020204030204" charset="0"/>
                          <a:cs typeface="Calibri" panose="020F0502020204030204" charset="0"/>
                        </a:rPr>
                        <a:t>Catholic</a:t>
                      </a:r>
                      <a:endParaRPr lang="en-US" sz="2000" b="1">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latin typeface="Calibri" panose="020F0502020204030204" charset="0"/>
                          <a:cs typeface="Calibri" panose="020F0502020204030204" charset="0"/>
                        </a:rPr>
                        <a:t>Iglesia ni Cristo</a:t>
                      </a:r>
                      <a:endParaRPr lang="en-US" sz="2000" b="1">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17210">
                <a:tc>
                  <a:txBody>
                    <a:bodyPr/>
                    <a:lstStyle/>
                    <a:p>
                      <a:pPr indent="0">
                        <a:buNone/>
                      </a:pPr>
                      <a:r>
                        <a:rPr lang="en-US" sz="2000" b="1">
                          <a:latin typeface="Calibri" panose="020F0502020204030204" charset="0"/>
                          <a:cs typeface="Calibri" panose="020F0502020204030204" charset="0"/>
                        </a:rPr>
                        <a:t> Pope Francis on the Importance of Family</a:t>
                      </a:r>
                    </a:p>
                    <a:p>
                      <a:pPr indent="0">
                        <a:buNone/>
                      </a:pPr>
                      <a:r>
                        <a:rPr lang="en-US" sz="2000" b="0">
                          <a:latin typeface="Calibri" panose="020F0502020204030204" charset="0"/>
                          <a:cs typeface="Calibri" panose="020F0502020204030204" charset="0"/>
                        </a:rPr>
                        <a:t>1. Say These Three Words.  </a:t>
                      </a:r>
                    </a:p>
                    <a:p>
                      <a:pPr indent="0">
                        <a:buNone/>
                      </a:pPr>
                      <a:r>
                        <a:rPr lang="en-US" sz="2000" b="0">
                          <a:latin typeface="Calibri" panose="020F0502020204030204" charset="0"/>
                          <a:cs typeface="Calibri" panose="020F0502020204030204" charset="0"/>
                        </a:rPr>
                        <a:t>PleaseThank youSorry. </a:t>
                      </a:r>
                    </a:p>
                    <a:p>
                      <a:pPr indent="0">
                        <a:buNone/>
                      </a:pPr>
                      <a:r>
                        <a:rPr lang="en-US" sz="2000" b="0">
                          <a:latin typeface="Calibri" panose="020F0502020204030204" charset="0"/>
                          <a:cs typeface="Calibri" panose="020F0502020204030204" charset="0"/>
                        </a:rPr>
                        <a:t>2. Do the Little Things. </a:t>
                      </a:r>
                    </a:p>
                    <a:p>
                      <a:pPr indent="0">
                        <a:buNone/>
                      </a:pPr>
                      <a:r>
                        <a:rPr lang="en-US" sz="2000" b="0">
                          <a:latin typeface="Calibri" panose="020F0502020204030204" charset="0"/>
                          <a:cs typeface="Calibri" panose="020F0502020204030204" charset="0"/>
                        </a:rPr>
                        <a:t>3. Keep Dreaming! </a:t>
                      </a:r>
                    </a:p>
                    <a:p>
                      <a:pPr indent="0">
                        <a:buNone/>
                      </a:pPr>
                      <a:r>
                        <a:rPr lang="en-US" sz="2000" b="0">
                          <a:latin typeface="Calibri" panose="020F0502020204030204" charset="0"/>
                          <a:cs typeface="Calibri" panose="020F0502020204030204" charset="0"/>
                        </a:rPr>
                        <a:t>4. Make Time to Play. </a:t>
                      </a:r>
                    </a:p>
                    <a:p>
                      <a:pPr indent="0">
                        <a:buNone/>
                      </a:pPr>
                      <a:r>
                        <a:rPr lang="en-US" sz="2000" b="0">
                          <a:latin typeface="Calibri" panose="020F0502020204030204" charset="0"/>
                          <a:cs typeface="Calibri" panose="020F0502020204030204" charset="0"/>
                        </a:rPr>
                        <a:t>5. Pray Together.</a:t>
                      </a:r>
                    </a:p>
                    <a:p>
                      <a:pPr indent="0">
                        <a:buNone/>
                      </a:pPr>
                      <a:r>
                        <a:rPr lang="en-US" sz="2000" b="0">
                          <a:latin typeface="Calibri" panose="020F0502020204030204" charset="0"/>
                          <a:cs typeface="Calibri" panose="020F0502020204030204" charset="0"/>
                        </a:rPr>
                        <a:t>6. Accept Your Imperfections. </a:t>
                      </a:r>
                    </a:p>
                    <a:p>
                      <a:pPr indent="0">
                        <a:buNone/>
                      </a:pPr>
                      <a:r>
                        <a:rPr lang="en-US" sz="2000" b="0">
                          <a:latin typeface="Calibri" panose="020F0502020204030204" charset="0"/>
                          <a:cs typeface="Calibri" panose="020F0502020204030204" charset="0"/>
                        </a:rPr>
                        <a:t>7. Be Patient. </a:t>
                      </a:r>
                    </a:p>
                    <a:p>
                      <a:pPr indent="0">
                        <a:buNone/>
                      </a:pPr>
                      <a:r>
                        <a:rPr lang="en-US" sz="2000" b="0">
                          <a:latin typeface="Calibri" panose="020F0502020204030204" charset="0"/>
                          <a:cs typeface="Calibri" panose="020F0502020204030204" charset="0"/>
                        </a:rPr>
                        <a:t>8. Look to Our Elders.  </a:t>
                      </a:r>
                    </a:p>
                    <a:p>
                      <a:pPr indent="0">
                        <a:buNone/>
                      </a:pPr>
                      <a:r>
                        <a:rPr lang="en-US" sz="2000" b="0">
                          <a:latin typeface="Calibri" panose="020F0502020204030204" charset="0"/>
                          <a:cs typeface="Calibri" panose="020F0502020204030204" charset="0"/>
                        </a:rPr>
                        <a:t>9. Set an Example. </a:t>
                      </a:r>
                    </a:p>
                    <a:p>
                      <a:pPr indent="0">
                        <a:buNone/>
                      </a:pPr>
                      <a:r>
                        <a:rPr lang="en-US" sz="2000" b="0">
                          <a:latin typeface="Calibri" panose="020F0502020204030204" charset="0"/>
                          <a:cs typeface="Calibri" panose="020F0502020204030204" charset="0"/>
                        </a:rPr>
                        <a:t>10. Light the Way. </a:t>
                      </a:r>
                    </a:p>
                    <a:p>
                      <a:pPr indent="0">
                        <a:buNone/>
                      </a:pPr>
                      <a:endParaRPr lang="en-US" sz="2000" b="0">
                        <a:latin typeface="Calibri" panose="020F0502020204030204" charset="0"/>
                        <a:cs typeface="Calibri" panose="020F0502020204030204" charset="0"/>
                      </a:endParaRPr>
                    </a:p>
                    <a:p>
                      <a:pPr indent="0">
                        <a:buNone/>
                      </a:pPr>
                      <a:r>
                        <a:rPr lang="en-US" sz="2000" b="1">
                          <a:latin typeface="Calibri" panose="020F0502020204030204" charset="0"/>
                          <a:cs typeface="Calibri" panose="020F0502020204030204" charset="0"/>
                        </a:rPr>
                        <a:t>Mother Teresa on the Importance of Family</a:t>
                      </a:r>
                      <a:r>
                        <a:rPr lang="en-US" sz="2000" b="0">
                          <a:latin typeface="Calibri" panose="020F0502020204030204" charset="0"/>
                          <a:cs typeface="Calibri" panose="020F0502020204030204" charset="0"/>
                        </a:rPr>
                        <a:t> </a:t>
                      </a:r>
                    </a:p>
                    <a:p>
                      <a:pPr indent="0">
                        <a:buNone/>
                      </a:pPr>
                      <a:r>
                        <a:rPr lang="en-US" sz="2000" b="0">
                          <a:latin typeface="Calibri" panose="020F0502020204030204" charset="0"/>
                          <a:cs typeface="Calibri" panose="020F0502020204030204" charset="0"/>
                        </a:rPr>
                        <a:t>Love begins at home, Mother Teresa insisted when she was alive. Home and family are the twin tutors in love, compassion, patience, and service. </a:t>
                      </a:r>
                      <a:endParaRPr 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Calibri" panose="020F0502020204030204" charset="0"/>
                          <a:cs typeface="Calibri" panose="020F0502020204030204" charset="0"/>
                        </a:rPr>
                        <a:t> </a:t>
                      </a:r>
                      <a:r>
                        <a:rPr lang="en-US" sz="2000" b="1">
                          <a:latin typeface="Calibri" panose="020F0502020204030204" charset="0"/>
                          <a:cs typeface="Calibri" panose="020F0502020204030204" charset="0"/>
                        </a:rPr>
                        <a:t>A Blessed and Victorious Family</a:t>
                      </a:r>
                      <a:r>
                        <a:rPr lang="en-US" sz="2000" b="0">
                          <a:latin typeface="Calibri" panose="020F0502020204030204" charset="0"/>
                          <a:cs typeface="Calibri" panose="020F0502020204030204" charset="0"/>
                        </a:rPr>
                        <a:t> </a:t>
                      </a:r>
                    </a:p>
                    <a:p>
                      <a:pPr indent="0">
                        <a:buNone/>
                      </a:pPr>
                      <a:endParaRPr lang="en-US" sz="2000" b="0">
                        <a:latin typeface="Calibri" panose="020F0502020204030204" charset="0"/>
                        <a:cs typeface="Calibri" panose="020F0502020204030204" charset="0"/>
                      </a:endParaRPr>
                    </a:p>
                    <a:p>
                      <a:pPr marL="285750" indent="-285750">
                        <a:buFont typeface="Wingdings" panose="05000000000000000000" charset="0"/>
                        <a:buChar char="q"/>
                      </a:pPr>
                      <a:r>
                        <a:rPr lang="en-US" sz="2000" b="0">
                          <a:latin typeface="Calibri" panose="020F0502020204030204" charset="0"/>
                          <a:cs typeface="Calibri" panose="020F0502020204030204" charset="0"/>
                        </a:rPr>
                        <a:t>No parent would want to fail in rearing a child. </a:t>
                      </a:r>
                    </a:p>
                    <a:p>
                      <a:pPr marL="285750" indent="-285750">
                        <a:buFont typeface="Wingdings" panose="05000000000000000000" charset="0"/>
                        <a:buChar char="q"/>
                      </a:pPr>
                      <a:r>
                        <a:rPr lang="en-US" sz="2000" b="0">
                          <a:latin typeface="Calibri" panose="020F0502020204030204" charset="0"/>
                          <a:cs typeface="Calibri" panose="020F0502020204030204" charset="0"/>
                        </a:rPr>
                        <a:t>True success in family life is not measured by riches or wealth. </a:t>
                      </a:r>
                    </a:p>
                    <a:p>
                      <a:pPr marL="285750" indent="-285750">
                        <a:buFont typeface="Wingdings" panose="05000000000000000000" charset="0"/>
                        <a:buChar char="q"/>
                      </a:pPr>
                      <a:r>
                        <a:rPr lang="en-US" sz="2000" b="0">
                          <a:latin typeface="Calibri" panose="020F0502020204030204" charset="0"/>
                          <a:cs typeface="Calibri" panose="020F0502020204030204" charset="0"/>
                        </a:rPr>
                        <a:t>Parents should not only teach but also show how to live with integrity . </a:t>
                      </a:r>
                    </a:p>
                    <a:p>
                      <a:pPr marL="285750" indent="-285750">
                        <a:buFont typeface="Wingdings" panose="05000000000000000000" charset="0"/>
                        <a:buChar char="q"/>
                      </a:pPr>
                      <a:r>
                        <a:rPr lang="en-US" sz="2000" b="0">
                          <a:latin typeface="Calibri" panose="020F0502020204030204" charset="0"/>
                          <a:cs typeface="Calibri" panose="020F0502020204030204" charset="0"/>
                        </a:rPr>
                        <a:t>The important role of the parents is to teach childrens the obedience to the 10 commandments of God.</a:t>
                      </a:r>
                    </a:p>
                    <a:p>
                      <a:pPr marL="285750" indent="-285750">
                        <a:buFont typeface="Wingdings" panose="05000000000000000000" charset="0"/>
                        <a:buChar char="q"/>
                      </a:pPr>
                      <a:r>
                        <a:rPr lang="en-US" sz="2000" b="0">
                          <a:latin typeface="Calibri" panose="020F0502020204030204" charset="0"/>
                          <a:cs typeface="Calibri" panose="020F0502020204030204" charset="0"/>
                        </a:rPr>
                        <a:t> Parents should always be reminded to teach their children to be prayerful and attend the worship services.  Reference:</a:t>
                      </a:r>
                      <a:endParaRPr lang="en-US" sz="20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452290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PH">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73"/>
            <a:ext cx="12194977" cy="6856327"/>
          </a:xfrm>
          <a:prstGeom prst="rect">
            <a:avLst/>
          </a:prstGeom>
        </p:spPr>
      </p:pic>
      <p:sp>
        <p:nvSpPr>
          <p:cNvPr id="8" name="Rectangle 7"/>
          <p:cNvSpPr/>
          <p:nvPr/>
        </p:nvSpPr>
        <p:spPr>
          <a:xfrm>
            <a:off x="424069" y="354495"/>
            <a:ext cx="11343861" cy="61490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6" name="Table 5"/>
          <p:cNvGraphicFramePr/>
          <p:nvPr/>
        </p:nvGraphicFramePr>
        <p:xfrm>
          <a:off x="424180" y="354330"/>
          <a:ext cx="11343640" cy="6148705"/>
        </p:xfrm>
        <a:graphic>
          <a:graphicData uri="http://schemas.openxmlformats.org/drawingml/2006/table">
            <a:tbl>
              <a:tblPr firstRow="1" bandRow="1">
                <a:tableStyleId>{5940675A-B579-460E-94D1-54222C63F5DA}</a:tableStyleId>
              </a:tblPr>
              <a:tblGrid>
                <a:gridCol w="3701415"/>
                <a:gridCol w="7642225"/>
              </a:tblGrid>
              <a:tr h="290195">
                <a:tc gridSpan="2">
                  <a:txBody>
                    <a:bodyPr/>
                    <a:lstStyle/>
                    <a:p>
                      <a:pPr indent="0" algn="ctr">
                        <a:buNone/>
                      </a:pPr>
                      <a:r>
                        <a:rPr lang="en-US" sz="1800" b="1">
                          <a:latin typeface="Calibri" panose="020F0502020204030204" charset="0"/>
                          <a:cs typeface="Calibri" panose="020F0502020204030204" charset="0"/>
                        </a:rPr>
                        <a:t>Born Again Christian</a:t>
                      </a:r>
                      <a:endParaRPr lang="en-US" sz="1800" b="1">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58510">
                <a:tc>
                  <a:txBody>
                    <a:bodyPr/>
                    <a:lstStyle/>
                    <a:p>
                      <a:pPr indent="0">
                        <a:buNone/>
                      </a:pPr>
                      <a:r>
                        <a:rPr lang="en-US" sz="1800" b="1">
                          <a:latin typeface="Calibri" panose="020F0502020204030204" charset="0"/>
                          <a:cs typeface="Calibri" panose="020F0502020204030204" charset="0"/>
                        </a:rPr>
                        <a:t>T</a:t>
                      </a:r>
                      <a:r>
                        <a:rPr lang="en-US" sz="2000" b="1">
                          <a:latin typeface="Calibri" panose="020F0502020204030204" charset="0"/>
                          <a:cs typeface="Calibri" panose="020F0502020204030204" charset="0"/>
                        </a:rPr>
                        <a:t>here are a number of parallels between fathering a family and fathering a church. Both require:</a:t>
                      </a:r>
                      <a:r>
                        <a:rPr lang="en-US" sz="2000" b="0">
                          <a:latin typeface="Calibri" panose="020F0502020204030204" charset="0"/>
                          <a:cs typeface="Calibri" panose="020F0502020204030204" charset="0"/>
                        </a:rPr>
                        <a:t> </a:t>
                      </a:r>
                    </a:p>
                    <a:p>
                      <a:pPr indent="0">
                        <a:buNone/>
                      </a:pPr>
                      <a:endParaRPr lang="en-US" altLang="en-US" sz="2000" b="0">
                        <a:latin typeface="Calibri" panose="020F0502020204030204" charset="0"/>
                        <a:cs typeface="Calibri" panose="020F0502020204030204" charset="0"/>
                      </a:endParaRPr>
                    </a:p>
                    <a:p>
                      <a:pPr indent="0">
                        <a:buNone/>
                      </a:pPr>
                      <a:r>
                        <a:rPr lang="en-PH" altLang="en-US" sz="2000" b="0">
                          <a:latin typeface="Calibri" panose="020F0502020204030204" charset="0"/>
                          <a:cs typeface="Calibri" panose="020F0502020204030204" charset="0"/>
                        </a:rPr>
                        <a:t>1.) </a:t>
                      </a:r>
                      <a:r>
                        <a:rPr lang="en-US" sz="2000" b="0">
                          <a:latin typeface="Calibri" panose="020F0502020204030204" charset="0"/>
                          <a:cs typeface="Calibri" panose="020F0502020204030204" charset="0"/>
                        </a:rPr>
                        <a:t>Training and teaching the whole counsel of God.</a:t>
                      </a:r>
                    </a:p>
                    <a:p>
                      <a:pPr indent="0">
                        <a:buNone/>
                      </a:pPr>
                      <a:r>
                        <a:rPr lang="en-US" sz="2000" b="0">
                          <a:latin typeface="Calibri" panose="020F0502020204030204" charset="0"/>
                          <a:cs typeface="Calibri" panose="020F0502020204030204" charset="0"/>
                        </a:rPr>
                        <a:t>2) Wielding authority. </a:t>
                      </a:r>
                    </a:p>
                    <a:p>
                      <a:pPr indent="0">
                        <a:buNone/>
                      </a:pPr>
                      <a:r>
                        <a:rPr lang="en-US" sz="2000" b="0">
                          <a:latin typeface="Calibri" panose="020F0502020204030204" charset="0"/>
                          <a:cs typeface="Calibri" panose="020F0502020204030204" charset="0"/>
                        </a:rPr>
                        <a:t>3) Exercising compassionate love. </a:t>
                      </a:r>
                    </a:p>
                    <a:p>
                      <a:pPr indent="0">
                        <a:buNone/>
                      </a:pPr>
                      <a:r>
                        <a:rPr lang="en-US" sz="2000" b="0">
                          <a:latin typeface="Calibri" panose="020F0502020204030204" charset="0"/>
                          <a:cs typeface="Calibri" panose="020F0502020204030204" charset="0"/>
                        </a:rPr>
                        <a:t>4) Disciplining</a:t>
                      </a:r>
                    </a:p>
                    <a:p>
                      <a:pPr indent="0">
                        <a:buNone/>
                      </a:pPr>
                      <a:r>
                        <a:rPr lang="en-US" sz="2000" b="0">
                          <a:latin typeface="Calibri" panose="020F0502020204030204" charset="0"/>
                          <a:cs typeface="Calibri" panose="020F0502020204030204" charset="0"/>
                        </a:rPr>
                        <a:t>5) Having flexibility. Enduring hardship.</a:t>
                      </a:r>
                    </a:p>
                    <a:p>
                      <a:pPr indent="0">
                        <a:buNone/>
                      </a:pPr>
                      <a:r>
                        <a:rPr lang="en-US" sz="2000" b="0">
                          <a:latin typeface="Calibri" panose="020F0502020204030204" charset="0"/>
                          <a:cs typeface="Calibri" panose="020F0502020204030204" charset="0"/>
                        </a:rPr>
                        <a:t>7) Persevering. </a:t>
                      </a:r>
                    </a:p>
                    <a:p>
                      <a:pPr indent="0">
                        <a:buNone/>
                      </a:pPr>
                      <a:r>
                        <a:rPr lang="en-US" sz="2000" b="0">
                          <a:latin typeface="Calibri" panose="020F0502020204030204" charset="0"/>
                          <a:cs typeface="Calibri" panose="020F0502020204030204" charset="0"/>
                        </a:rPr>
                        <a:t>8) Being a mentor. </a:t>
                      </a:r>
                    </a:p>
                    <a:p>
                      <a:pPr indent="0">
                        <a:buNone/>
                      </a:pPr>
                      <a:r>
                        <a:rPr lang="en-US" sz="2000" b="0">
                          <a:latin typeface="Calibri" panose="020F0502020204030204" charset="0"/>
                          <a:cs typeface="Calibri" panose="020F0502020204030204" charset="0"/>
                        </a:rPr>
                        <a:t>9) Fostering independence. Spending time with people. </a:t>
                      </a:r>
                      <a:endParaRPr lang="en-US" sz="2000" b="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Calibri" panose="020F0502020204030204" charset="0"/>
                          <a:cs typeface="Calibri" panose="020F0502020204030204" charset="0"/>
                          <a:sym typeface="+mn-ea"/>
                        </a:rPr>
                        <a:t>Shepherding Your Family (John 10:1-18)</a:t>
                      </a:r>
                      <a:r>
                        <a:rPr lang="en-US" sz="2000">
                          <a:latin typeface="Calibri" panose="020F0502020204030204" charset="0"/>
                          <a:cs typeface="Calibri" panose="020F0502020204030204" charset="0"/>
                          <a:sym typeface="+mn-ea"/>
                        </a:rPr>
                        <a:t> </a:t>
                      </a:r>
                      <a:endParaRPr lang="en-US" sz="2000" b="0">
                        <a:latin typeface="Calibri" panose="020F0502020204030204" charset="0"/>
                        <a:cs typeface="Calibri" panose="020F0502020204030204" charset="0"/>
                        <a:sym typeface="+mn-ea"/>
                      </a:endParaRPr>
                    </a:p>
                    <a:p>
                      <a:pPr indent="0">
                        <a:buNone/>
                      </a:pPr>
                      <a:r>
                        <a:rPr lang="en-US" sz="2000">
                          <a:latin typeface="Calibri" panose="020F0502020204030204" charset="0"/>
                          <a:cs typeface="Calibri" panose="020F0502020204030204" charset="0"/>
                          <a:sym typeface="+mn-ea"/>
                        </a:rPr>
                        <a:t>By studying Jesus’ words, we can learn seven principles for shepherding our families.  </a:t>
                      </a:r>
                      <a:endParaRPr lang="en-US" sz="2000" b="0">
                        <a:latin typeface="Calibri" panose="020F0502020204030204" charset="0"/>
                        <a:cs typeface="Calibri" panose="020F0502020204030204" charset="0"/>
                        <a:sym typeface="+mn-ea"/>
                      </a:endParaRPr>
                    </a:p>
                    <a:p>
                      <a:pPr marL="171450" indent="-171450">
                        <a:buFont typeface="Wingdings" panose="05000000000000000000" charset="0"/>
                        <a:buChar char="q"/>
                      </a:pPr>
                      <a:r>
                        <a:rPr lang="en-US" sz="2000">
                          <a:latin typeface="Calibri" panose="020F0502020204030204" charset="0"/>
                          <a:cs typeface="Calibri" panose="020F0502020204030204" charset="0"/>
                          <a:sym typeface="+mn-ea"/>
                        </a:rPr>
                        <a:t>To shepherd your family, make sure that you’ve entered through the door, and then lead your children through the door, who is Christ (10:9). </a:t>
                      </a:r>
                      <a:endParaRPr lang="en-US" sz="2000" b="0">
                        <a:latin typeface="Calibri" panose="020F0502020204030204" charset="0"/>
                        <a:cs typeface="Calibri" panose="020F0502020204030204" charset="0"/>
                        <a:sym typeface="+mn-ea"/>
                      </a:endParaRPr>
                    </a:p>
                    <a:p>
                      <a:pPr marL="171450" indent="-171450">
                        <a:buFont typeface="Wingdings" panose="05000000000000000000" charset="0"/>
                        <a:buChar char="q"/>
                      </a:pPr>
                      <a:r>
                        <a:rPr lang="en-US" sz="2000">
                          <a:latin typeface="Calibri" panose="020F0502020204030204" charset="0"/>
                          <a:cs typeface="Calibri" panose="020F0502020204030204" charset="0"/>
                          <a:sym typeface="+mn-ea"/>
                        </a:rPr>
                        <a:t>To shepherd your family, work at knowing them on an individual basis (10:3-5, 14)  </a:t>
                      </a:r>
                      <a:endParaRPr lang="en-US" sz="2000" b="0">
                        <a:latin typeface="Calibri" panose="020F0502020204030204" charset="0"/>
                        <a:cs typeface="Calibri" panose="020F0502020204030204" charset="0"/>
                        <a:sym typeface="+mn-ea"/>
                      </a:endParaRPr>
                    </a:p>
                    <a:p>
                      <a:pPr marL="171450" indent="-171450">
                        <a:buFont typeface="Wingdings" panose="05000000000000000000" charset="0"/>
                        <a:buChar char="q"/>
                      </a:pPr>
                      <a:r>
                        <a:rPr lang="en-US" sz="2000">
                          <a:latin typeface="Calibri" panose="020F0502020204030204" charset="0"/>
                          <a:cs typeface="Calibri" panose="020F0502020204030204" charset="0"/>
                          <a:sym typeface="+mn-ea"/>
                        </a:rPr>
                        <a:t>To shepherd your family, you must set the example (10:4). </a:t>
                      </a:r>
                      <a:endParaRPr lang="en-US" sz="2000" b="0">
                        <a:latin typeface="Calibri" panose="020F0502020204030204" charset="0"/>
                        <a:cs typeface="Calibri" panose="020F0502020204030204" charset="0"/>
                        <a:sym typeface="+mn-ea"/>
                      </a:endParaRPr>
                    </a:p>
                    <a:p>
                      <a:pPr marL="171450" indent="-171450">
                        <a:buFont typeface="Wingdings" panose="05000000000000000000" charset="0"/>
                        <a:buChar char="q"/>
                      </a:pPr>
                      <a:r>
                        <a:rPr lang="en-US" sz="2000">
                          <a:latin typeface="Calibri" panose="020F0502020204030204" charset="0"/>
                          <a:cs typeface="Calibri" panose="020F0502020204030204" charset="0"/>
                          <a:sym typeface="+mn-ea"/>
                        </a:rPr>
                        <a:t>To shepherd your family, you must lead them to the pastures of God’s Word (10:9-10). To shepherd your family, you must guard them from danger (10:10-13). </a:t>
                      </a:r>
                      <a:endParaRPr lang="en-US" sz="2000" b="0">
                        <a:latin typeface="Calibri" panose="020F0502020204030204" charset="0"/>
                        <a:cs typeface="Calibri" panose="020F0502020204030204" charset="0"/>
                        <a:sym typeface="+mn-ea"/>
                      </a:endParaRPr>
                    </a:p>
                    <a:p>
                      <a:pPr marL="171450" indent="-171450">
                        <a:buFont typeface="Wingdings" panose="05000000000000000000" charset="0"/>
                        <a:buChar char="q"/>
                      </a:pPr>
                      <a:r>
                        <a:rPr lang="en-US" sz="2000">
                          <a:latin typeface="Calibri" panose="020F0502020204030204" charset="0"/>
                          <a:cs typeface="Calibri" panose="020F0502020204030204" charset="0"/>
                          <a:sym typeface="+mn-ea"/>
                        </a:rPr>
                        <a:t>To shepherd your family, you must serve them (10:11, 15, 17-18). </a:t>
                      </a:r>
                      <a:endParaRPr lang="en-US" sz="2000" b="0">
                        <a:latin typeface="Calibri" panose="020F0502020204030204" charset="0"/>
                        <a:cs typeface="Calibri" panose="020F0502020204030204" charset="0"/>
                        <a:sym typeface="+mn-ea"/>
                      </a:endParaRPr>
                    </a:p>
                    <a:p>
                      <a:pPr marL="171450" indent="-171450">
                        <a:buFont typeface="Wingdings" panose="05000000000000000000" charset="0"/>
                        <a:buChar char="q"/>
                      </a:pPr>
                      <a:r>
                        <a:rPr lang="en-US" sz="2000">
                          <a:latin typeface="Calibri" panose="020F0502020204030204" charset="0"/>
                          <a:cs typeface="Calibri" panose="020F0502020204030204" charset="0"/>
                          <a:sym typeface="+mn-ea"/>
                        </a:rPr>
                        <a:t>To shepherd your family, tenderly care for each one, even if he or she is not being especially lovable (10:12-13)</a:t>
                      </a:r>
                      <a:endParaRPr lang="en-US" sz="2000" b="0">
                        <a:latin typeface="Calibri" panose="020F0502020204030204" charset="0"/>
                        <a:cs typeface="Calibri" panose="020F0502020204030204" charset="0"/>
                        <a:sym typeface="+mn-ea"/>
                      </a:endParaRPr>
                    </a:p>
                    <a:p>
                      <a:pPr indent="0">
                        <a:buNone/>
                      </a:pPr>
                      <a:endParaRPr lang="en-US" sz="1800" b="1">
                        <a:latin typeface="Calibri" panose="020F0502020204030204" charset="0"/>
                        <a:cs typeface="Calibri" panose="020F0502020204030204" charset="0"/>
                        <a:sym typeface="+mn-ea"/>
                      </a:endParaRPr>
                    </a:p>
                    <a:p>
                      <a:pPr indent="0" algn="r">
                        <a:buNone/>
                      </a:pPr>
                      <a:r>
                        <a:rPr lang="en-US" sz="1800" b="1">
                          <a:latin typeface="Calibri" panose="020F0502020204030204" charset="0"/>
                          <a:cs typeface="Calibri" panose="020F0502020204030204" charset="0"/>
                          <a:sym typeface="+mn-ea"/>
                        </a:rPr>
                        <a:t>Reference:</a:t>
                      </a:r>
                    </a:p>
                    <a:p>
                      <a:pPr indent="0" algn="r">
                        <a:buNone/>
                      </a:pPr>
                      <a:r>
                        <a:rPr lang="en-US" sz="1800">
                          <a:latin typeface="Calibri" panose="020F0502020204030204" charset="0"/>
                          <a:cs typeface="Calibri" panose="020F0502020204030204" charset="0"/>
                          <a:sym typeface="+mn-ea"/>
                        </a:rPr>
                        <a:t>Lesson 13: Shepherding Your Family (John 10:1-18). (n.d.). Retrieved from https://bible.org/seriespage/lesson-13-shepherding-your-family-john-101-18. </a:t>
                      </a:r>
                      <a:endParaRPr lang="en-US" sz="1800" b="0">
                        <a:latin typeface="Calibri" panose="020F0502020204030204" charset="0"/>
                        <a:ea typeface="Calibri" panose="020F0502020204030204" charset="0"/>
                        <a:cs typeface="Calibri" panose="020F0502020204030204" charset="0"/>
                        <a:sym typeface="+mn-ea"/>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019183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PH">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3"/>
            <a:ext cx="12194977" cy="6856327"/>
          </a:xfrm>
          <a:prstGeom prst="rect">
            <a:avLst/>
          </a:prstGeom>
        </p:spPr>
      </p:pic>
      <p:sp>
        <p:nvSpPr>
          <p:cNvPr id="8" name="Rectangle 7"/>
          <p:cNvSpPr/>
          <p:nvPr/>
        </p:nvSpPr>
        <p:spPr>
          <a:xfrm>
            <a:off x="424069" y="354495"/>
            <a:ext cx="11343861" cy="61490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6" name="Table 5"/>
          <p:cNvGraphicFramePr/>
          <p:nvPr/>
        </p:nvGraphicFramePr>
        <p:xfrm>
          <a:off x="452120" y="354330"/>
          <a:ext cx="11316335" cy="6319520"/>
        </p:xfrm>
        <a:graphic>
          <a:graphicData uri="http://schemas.openxmlformats.org/drawingml/2006/table">
            <a:tbl>
              <a:tblPr firstRow="1" bandRow="1">
                <a:tableStyleId>{5940675A-B579-460E-94D1-54222C63F5DA}</a:tableStyleId>
              </a:tblPr>
              <a:tblGrid>
                <a:gridCol w="5658168"/>
                <a:gridCol w="5658167"/>
              </a:tblGrid>
              <a:tr h="281305">
                <a:tc gridSpan="2">
                  <a:txBody>
                    <a:bodyPr/>
                    <a:lstStyle/>
                    <a:p>
                      <a:pPr indent="0" algn="ctr">
                        <a:buNone/>
                      </a:pPr>
                      <a:r>
                        <a:rPr lang="en-US" sz="1400" b="1">
                          <a:latin typeface="Calibri" panose="020F0502020204030204" charset="0"/>
                          <a:cs typeface="Calibri" panose="020F0502020204030204" charset="0"/>
                        </a:rPr>
                        <a:t>Muslim</a:t>
                      </a:r>
                      <a:endParaRPr lang="en-US" sz="1400" b="1">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38215">
                <a:tc>
                  <a:txBody>
                    <a:bodyPr/>
                    <a:lstStyle/>
                    <a:p>
                      <a:pPr indent="0">
                        <a:buNone/>
                      </a:pPr>
                      <a:endParaRPr lang="en-US" sz="1400" b="0">
                        <a:latin typeface="Calibri" panose="020F0502020204030204" charset="0"/>
                        <a:cs typeface="Calibri" panose="020F0502020204030204" charset="0"/>
                      </a:endParaRPr>
                    </a:p>
                    <a:p>
                      <a:pPr indent="0">
                        <a:buNone/>
                      </a:pPr>
                      <a:r>
                        <a:rPr lang="en-US" sz="1400" b="0">
                          <a:latin typeface="Calibri" panose="020F0502020204030204" charset="0"/>
                          <a:cs typeface="Calibri" panose="020F0502020204030204" charset="0"/>
                        </a:rPr>
                        <a:t>Families are considered to be at the heart of every Muslim community. Family life was created by Allah to keep society together and Muslims should follow the example of the Prophet Muhammad, who was married and raised a family</a:t>
                      </a:r>
                      <a:r>
                        <a:rPr lang="en-US" sz="1400" b="1">
                          <a:latin typeface="Calibri" panose="020F0502020204030204" charset="0"/>
                          <a:cs typeface="Calibri" panose="020F0502020204030204" charset="0"/>
                        </a:rPr>
                        <a:t> </a:t>
                      </a:r>
                    </a:p>
                    <a:p>
                      <a:pPr indent="0">
                        <a:buNone/>
                      </a:pPr>
                      <a:r>
                        <a:rPr lang="en-US" sz="1400" b="1">
                          <a:latin typeface="Calibri" panose="020F0502020204030204" charset="0"/>
                          <a:cs typeface="Calibri" panose="020F0502020204030204" charset="0"/>
                        </a:rPr>
                        <a:t>Roles of men and women.</a:t>
                      </a:r>
                      <a:r>
                        <a:rPr lang="en-US" sz="1400" b="0">
                          <a:latin typeface="Calibri" panose="020F0502020204030204" charset="0"/>
                          <a:cs typeface="Calibri" panose="020F0502020204030204" charset="0"/>
                        </a:rPr>
                        <a:t> </a:t>
                      </a:r>
                    </a:p>
                    <a:p>
                      <a:pPr indent="0">
                        <a:buNone/>
                      </a:pPr>
                      <a:r>
                        <a:rPr lang="en-US" sz="1400" b="0">
                          <a:latin typeface="Calibri" panose="020F0502020204030204" charset="0"/>
                          <a:cs typeface="Calibri" panose="020F0502020204030204" charset="0"/>
                        </a:rPr>
                        <a:t>Islamic law and practice recognise the differences between the sexes, resulting in different roles and obligations for men and women.  </a:t>
                      </a:r>
                    </a:p>
                    <a:p>
                      <a:pPr marL="171450" indent="-171450">
                        <a:buFont typeface="Wingdings" panose="05000000000000000000" charset="0"/>
                        <a:buChar char="q"/>
                      </a:pPr>
                      <a:r>
                        <a:rPr lang="en-US" sz="1400" b="0">
                          <a:latin typeface="Calibri" panose="020F0502020204030204" charset="0"/>
                          <a:cs typeface="Calibri" panose="020F0502020204030204" charset="0"/>
                        </a:rPr>
                        <a:t>Men, therefore, are regarded as protectors of women and families, and providers of financial support. </a:t>
                      </a:r>
                    </a:p>
                    <a:p>
                      <a:pPr marL="171450" indent="-171450">
                        <a:buFont typeface="Wingdings" panose="05000000000000000000" charset="0"/>
                        <a:buChar char="q"/>
                      </a:pPr>
                      <a:r>
                        <a:rPr lang="en-US" sz="1400" b="0">
                          <a:latin typeface="Calibri" panose="020F0502020204030204" charset="0"/>
                          <a:cs typeface="Calibri" panose="020F0502020204030204" charset="0"/>
                        </a:rPr>
                        <a:t>Women are expected to have children and to fulfil the role of wife and mother</a:t>
                      </a:r>
                      <a:r>
                        <a:rPr lang="en-PH" altLang="en-US" sz="1400" b="0">
                          <a:latin typeface="Calibri" panose="020F0502020204030204" charset="0"/>
                          <a:cs typeface="Calibri" panose="020F0502020204030204" charset="0"/>
                        </a:rPr>
                        <a:t>.</a:t>
                      </a:r>
                    </a:p>
                    <a:p>
                      <a:pPr marL="171450" indent="-171450">
                        <a:buFont typeface="Wingdings" panose="05000000000000000000" charset="0"/>
                        <a:buChar char="q"/>
                      </a:pPr>
                      <a:endParaRPr lang="en-PH" altLang="en-US" sz="1400" b="0">
                        <a:latin typeface="Calibri" panose="020F0502020204030204" charset="0"/>
                        <a:cs typeface="Calibri" panose="020F0502020204030204" charset="0"/>
                      </a:endParaRPr>
                    </a:p>
                    <a:p>
                      <a:pPr indent="0">
                        <a:buFont typeface="Wingdings" panose="05000000000000000000" charset="0"/>
                        <a:buNone/>
                      </a:pPr>
                      <a:r>
                        <a:rPr lang="en-US" sz="1400" b="1">
                          <a:latin typeface="Calibri" panose="020F0502020204030204" charset="0"/>
                          <a:cs typeface="Calibri" panose="020F0502020204030204" charset="0"/>
                        </a:rPr>
                        <a:t>Protection and nurturing </a:t>
                      </a:r>
                    </a:p>
                    <a:p>
                      <a:pPr indent="0">
                        <a:buFont typeface="Wingdings" panose="05000000000000000000" charset="0"/>
                        <a:buNone/>
                      </a:pPr>
                      <a:r>
                        <a:rPr lang="en-US" sz="1400" b="0">
                          <a:latin typeface="Calibri" panose="020F0502020204030204" charset="0"/>
                          <a:cs typeface="Calibri" panose="020F0502020204030204" charset="0"/>
                        </a:rPr>
                        <a:t>Many Muslims believe that family life is the foundation of human society providing a secure, healthy and nurturing environment for parents and growing children.  </a:t>
                      </a:r>
                    </a:p>
                    <a:p>
                      <a:pPr indent="0">
                        <a:buFont typeface="Wingdings" panose="05000000000000000000" charset="0"/>
                        <a:buNone/>
                      </a:pPr>
                      <a:r>
                        <a:rPr lang="en-US" sz="1400" b="0">
                          <a:latin typeface="Calibri" panose="020F0502020204030204" charset="0"/>
                          <a:cs typeface="Calibri" panose="020F0502020204030204" charset="0"/>
                        </a:rPr>
                        <a:t>The family unit should encourage the individual to see themselves as part of a wider community and should discourage anti-social behaviour. </a:t>
                      </a:r>
                    </a:p>
                    <a:p>
                      <a:pPr indent="0">
                        <a:buFont typeface="Wingdings" panose="05000000000000000000" charset="0"/>
                        <a:buNone/>
                      </a:pPr>
                      <a:endParaRPr lang="en-US" sz="1400" b="0">
                        <a:latin typeface="Calibri" panose="020F0502020204030204" charset="0"/>
                        <a:cs typeface="Calibri" panose="020F0502020204030204" charset="0"/>
                      </a:endParaRPr>
                    </a:p>
                    <a:p>
                      <a:pPr indent="0">
                        <a:buFont typeface="Wingdings" panose="05000000000000000000" charset="0"/>
                        <a:buNone/>
                      </a:pPr>
                      <a:r>
                        <a:rPr lang="en-US" sz="1400" b="1">
                          <a:latin typeface="Calibri" panose="020F0502020204030204" charset="0"/>
                          <a:cs typeface="Calibri" panose="020F0502020204030204" charset="0"/>
                        </a:rPr>
                        <a:t>Caring for the elderly</a:t>
                      </a:r>
                    </a:p>
                    <a:p>
                      <a:pPr indent="0">
                        <a:buFont typeface="Wingdings" panose="05000000000000000000" charset="0"/>
                        <a:buNone/>
                      </a:pPr>
                      <a:r>
                        <a:rPr lang="en-US" sz="1400" b="0">
                          <a:latin typeface="Calibri" panose="020F0502020204030204" charset="0"/>
                          <a:cs typeface="Calibri" panose="020F0502020204030204" charset="0"/>
                        </a:rPr>
                        <a:t>Muslims treat the elderly with dignity. </a:t>
                      </a:r>
                    </a:p>
                    <a:p>
                      <a:pPr indent="0">
                        <a:buFont typeface="Wingdings" panose="05000000000000000000" charset="0"/>
                        <a:buNone/>
                      </a:pPr>
                      <a:endParaRPr lang="en-US" sz="1400" b="0">
                        <a:latin typeface="Calibri" panose="020F0502020204030204" charset="0"/>
                        <a:cs typeface="Calibri" panose="020F0502020204030204" charset="0"/>
                      </a:endParaRPr>
                    </a:p>
                    <a:p>
                      <a:pPr indent="0">
                        <a:buFont typeface="Wingdings" panose="05000000000000000000" charset="0"/>
                        <a:buNone/>
                      </a:pPr>
                      <a:endParaRPr lang="en-US" sz="14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Font typeface="Wingdings" panose="05000000000000000000" charset="0"/>
                        <a:buNone/>
                      </a:pPr>
                      <a:endParaRPr lang="en-US" sz="1400" b="1">
                        <a:latin typeface="Calibri" panose="020F0502020204030204" charset="0"/>
                        <a:cs typeface="Calibri" panose="020F0502020204030204" charset="0"/>
                        <a:sym typeface="+mn-ea"/>
                      </a:endParaRPr>
                    </a:p>
                    <a:p>
                      <a:pPr indent="0">
                        <a:buFont typeface="Wingdings" panose="05000000000000000000" charset="0"/>
                        <a:buNone/>
                      </a:pPr>
                      <a:r>
                        <a:rPr lang="en-US" sz="1400" b="1">
                          <a:latin typeface="Calibri" panose="020F0502020204030204" charset="0"/>
                          <a:cs typeface="Calibri" panose="020F0502020204030204" charset="0"/>
                          <a:sym typeface="+mn-ea"/>
                        </a:rPr>
                        <a:t>Parenting and children</a:t>
                      </a:r>
                    </a:p>
                    <a:p>
                      <a:pPr indent="0">
                        <a:buFont typeface="Wingdings" panose="05000000000000000000" charset="0"/>
                        <a:buNone/>
                      </a:pPr>
                      <a:r>
                        <a:rPr lang="en-US" sz="1400">
                          <a:latin typeface="Calibri" panose="020F0502020204030204" charset="0"/>
                          <a:cs typeface="Calibri" panose="020F0502020204030204" charset="0"/>
                          <a:sym typeface="+mn-ea"/>
                        </a:rPr>
                        <a:t>Muslim parents have a responsibility to care for their children physically and emotionally.  </a:t>
                      </a:r>
                      <a:endParaRPr lang="en-US" sz="1400" b="0">
                        <a:latin typeface="Calibri" panose="020F0502020204030204" charset="0"/>
                        <a:cs typeface="Calibri" panose="020F0502020204030204" charset="0"/>
                        <a:sym typeface="+mn-ea"/>
                      </a:endParaRPr>
                    </a:p>
                    <a:p>
                      <a:pPr indent="0">
                        <a:buFont typeface="Wingdings" panose="05000000000000000000" charset="0"/>
                        <a:buNone/>
                      </a:pPr>
                      <a:endParaRPr lang="en-US" sz="1400" b="0">
                        <a:latin typeface="Calibri" panose="020F0502020204030204" charset="0"/>
                        <a:cs typeface="Calibri" panose="020F0502020204030204" charset="0"/>
                        <a:sym typeface="+mn-ea"/>
                      </a:endParaRPr>
                    </a:p>
                    <a:p>
                      <a:pPr indent="0">
                        <a:buFont typeface="Wingdings" panose="05000000000000000000" charset="0"/>
                        <a:buNone/>
                      </a:pPr>
                      <a:r>
                        <a:rPr lang="en-US" sz="1400">
                          <a:latin typeface="Calibri" panose="020F0502020204030204" charset="0"/>
                          <a:cs typeface="Calibri" panose="020F0502020204030204" charset="0"/>
                          <a:sym typeface="+mn-ea"/>
                        </a:rPr>
                        <a:t>Children are expected to respect their parents. </a:t>
                      </a:r>
                      <a:r>
                        <a:rPr lang="en-US" sz="1400" i="1">
                          <a:latin typeface="Calibri" panose="020F0502020204030204" charset="0"/>
                          <a:cs typeface="Calibri" panose="020F0502020204030204" charset="0"/>
                          <a:sym typeface="+mn-ea"/>
                        </a:rPr>
                        <a:t>Your Lord has commanded that you worship none but Him and that you be kind to your parents. If one of them or both of them reach old age with you, do not say to them a word of disrespect… and act humbly to them in mercy.Qur'an 17:23-24 </a:t>
                      </a:r>
                      <a:endParaRPr lang="en-US" sz="1400" b="0" i="1">
                        <a:latin typeface="Calibri" panose="020F0502020204030204" charset="0"/>
                        <a:cs typeface="Calibri" panose="020F0502020204030204" charset="0"/>
                        <a:sym typeface="+mn-ea"/>
                      </a:endParaRPr>
                    </a:p>
                    <a:p>
                      <a:pPr indent="0">
                        <a:buFont typeface="Wingdings" panose="05000000000000000000" charset="0"/>
                        <a:buNone/>
                      </a:pPr>
                      <a:endParaRPr lang="en-US" sz="1400" b="0" i="1">
                        <a:latin typeface="Calibri" panose="020F0502020204030204" charset="0"/>
                        <a:cs typeface="Calibri" panose="020F0502020204030204" charset="0"/>
                        <a:sym typeface="+mn-ea"/>
                      </a:endParaRPr>
                    </a:p>
                    <a:p>
                      <a:pPr indent="0">
                        <a:buFont typeface="Wingdings" panose="05000000000000000000" charset="0"/>
                        <a:buNone/>
                      </a:pPr>
                      <a:r>
                        <a:rPr lang="en-US" sz="1400" b="1">
                          <a:latin typeface="Calibri" panose="020F0502020204030204" charset="0"/>
                          <a:cs typeface="Calibri" panose="020F0502020204030204" charset="0"/>
                          <a:sym typeface="+mn-ea"/>
                        </a:rPr>
                        <a:t>Children and spiritual development</a:t>
                      </a:r>
                      <a:r>
                        <a:rPr lang="en-US" sz="1400">
                          <a:latin typeface="Calibri" panose="020F0502020204030204" charset="0"/>
                          <a:cs typeface="Calibri" panose="020F0502020204030204" charset="0"/>
                          <a:sym typeface="+mn-ea"/>
                        </a:rPr>
                        <a:t> </a:t>
                      </a:r>
                      <a:endParaRPr lang="en-US" sz="1400" b="0">
                        <a:latin typeface="Calibri" panose="020F0502020204030204" charset="0"/>
                        <a:cs typeface="Calibri" panose="020F0502020204030204" charset="0"/>
                        <a:sym typeface="+mn-ea"/>
                      </a:endParaRPr>
                    </a:p>
                    <a:p>
                      <a:pPr indent="0">
                        <a:buFont typeface="Wingdings" panose="05000000000000000000" charset="0"/>
                        <a:buNone/>
                      </a:pPr>
                      <a:r>
                        <a:rPr lang="en-US" sz="1400">
                          <a:latin typeface="Calibri" panose="020F0502020204030204" charset="0"/>
                          <a:cs typeface="Calibri" panose="020F0502020204030204" charset="0"/>
                          <a:sym typeface="+mn-ea"/>
                        </a:rPr>
                        <a:t>The mother is at the heart of the Muslim family and is responsible for teaching children about halal and haram in the home. </a:t>
                      </a:r>
                      <a:endParaRPr lang="en-US" sz="1400" b="0">
                        <a:latin typeface="Calibri" panose="020F0502020204030204" charset="0"/>
                        <a:cs typeface="Calibri" panose="020F0502020204030204" charset="0"/>
                        <a:sym typeface="+mn-ea"/>
                      </a:endParaRPr>
                    </a:p>
                    <a:p>
                      <a:pPr indent="0">
                        <a:buFont typeface="Wingdings" panose="05000000000000000000" charset="0"/>
                        <a:buNone/>
                      </a:pPr>
                      <a:r>
                        <a:rPr lang="en-US" sz="1400">
                          <a:latin typeface="Calibri" panose="020F0502020204030204" charset="0"/>
                          <a:cs typeface="Calibri" panose="020F0502020204030204" charset="0"/>
                          <a:sym typeface="+mn-ea"/>
                        </a:rPr>
                        <a:t>The father is responsible for taking the children to the mosque. </a:t>
                      </a:r>
                      <a:endParaRPr lang="en-US" sz="1400" b="0">
                        <a:latin typeface="Calibri" panose="020F0502020204030204" charset="0"/>
                        <a:cs typeface="Calibri" panose="020F0502020204030204" charset="0"/>
                        <a:sym typeface="+mn-ea"/>
                      </a:endParaRPr>
                    </a:p>
                    <a:p>
                      <a:pPr indent="0">
                        <a:buFont typeface="Wingdings" panose="05000000000000000000" charset="0"/>
                        <a:buNone/>
                      </a:pPr>
                      <a:r>
                        <a:rPr lang="en-US" sz="1400" b="1">
                          <a:latin typeface="Calibri" panose="020F0502020204030204" charset="0"/>
                          <a:cs typeface="Calibri" panose="020F0502020204030204" charset="0"/>
                          <a:sym typeface="+mn-ea"/>
                        </a:rPr>
                        <a:t>Importance of Family</a:t>
                      </a:r>
                    </a:p>
                    <a:p>
                      <a:pPr indent="0">
                        <a:buFont typeface="Wingdings" panose="05000000000000000000" charset="0"/>
                        <a:buNone/>
                      </a:pPr>
                      <a:r>
                        <a:rPr lang="en-US" sz="1400">
                          <a:latin typeface="Calibri" panose="020F0502020204030204" charset="0"/>
                          <a:cs typeface="Calibri" panose="020F0502020204030204" charset="0"/>
                          <a:sym typeface="+mn-ea"/>
                        </a:rPr>
                        <a:t>"The person who severs the bond of kinship will not enter Paradise." Family is a critical component of Muslim life, and keeping with pre-Islamic sensibilities, ties among extended family are encouraged. </a:t>
                      </a:r>
                      <a:endParaRPr lang="en-US" sz="1400" b="0">
                        <a:latin typeface="Calibri" panose="020F0502020204030204" charset="0"/>
                        <a:cs typeface="Calibri" panose="020F0502020204030204" charset="0"/>
                        <a:sym typeface="+mn-ea"/>
                      </a:endParaRPr>
                    </a:p>
                    <a:p>
                      <a:pPr indent="0">
                        <a:buFont typeface="Wingdings" panose="05000000000000000000" charset="0"/>
                        <a:buNone/>
                      </a:pPr>
                      <a:r>
                        <a:rPr lang="en-US" sz="1400" b="1">
                          <a:latin typeface="Calibri" panose="020F0502020204030204" charset="0"/>
                          <a:cs typeface="Calibri" panose="020F0502020204030204" charset="0"/>
                          <a:sym typeface="+mn-ea"/>
                        </a:rPr>
                        <a:t>Expectations of Parents</a:t>
                      </a:r>
                    </a:p>
                    <a:p>
                      <a:pPr indent="0">
                        <a:buFont typeface="Wingdings" panose="05000000000000000000" charset="0"/>
                        <a:buNone/>
                      </a:pPr>
                      <a:r>
                        <a:rPr lang="en-US" sz="1400">
                          <a:latin typeface="Calibri" panose="020F0502020204030204" charset="0"/>
                          <a:cs typeface="Calibri" panose="020F0502020204030204" charset="0"/>
                          <a:sym typeface="+mn-ea"/>
                        </a:rPr>
                        <a:t>Parents are expected to provide for their children, be kind to them and raise them as Muslims.  </a:t>
                      </a:r>
                      <a:endParaRPr lang="en-US" sz="1400" b="0">
                        <a:latin typeface="Calibri" panose="020F0502020204030204" charset="0"/>
                        <a:cs typeface="Calibri" panose="020F0502020204030204" charset="0"/>
                        <a:sym typeface="+mn-ea"/>
                      </a:endParaRPr>
                    </a:p>
                    <a:p>
                      <a:pPr indent="0">
                        <a:buFont typeface="Wingdings" panose="05000000000000000000" charset="0"/>
                        <a:buNone/>
                      </a:pPr>
                      <a:r>
                        <a:rPr lang="en-US" sz="1400" b="1">
                          <a:latin typeface="Calibri" panose="020F0502020204030204" charset="0"/>
                          <a:cs typeface="Calibri" panose="020F0502020204030204" charset="0"/>
                          <a:sym typeface="+mn-ea"/>
                        </a:rPr>
                        <a:t>Expectations of Children</a:t>
                      </a:r>
                    </a:p>
                    <a:p>
                      <a:pPr indent="0">
                        <a:buFont typeface="Wingdings" panose="05000000000000000000" charset="0"/>
                        <a:buNone/>
                      </a:pPr>
                      <a:r>
                        <a:rPr lang="en-US" sz="1400">
                          <a:latin typeface="Calibri" panose="020F0502020204030204" charset="0"/>
                          <a:cs typeface="Calibri" panose="020F0502020204030204" charset="0"/>
                          <a:sym typeface="+mn-ea"/>
                        </a:rPr>
                        <a:t>Being dutiful to parents includes being obedient, kind an</a:t>
                      </a:r>
                      <a:r>
                        <a:rPr lang="en-PH" altLang="en-US" sz="1400">
                          <a:latin typeface="Calibri" panose="020F0502020204030204" charset="0"/>
                          <a:cs typeface="Calibri" panose="020F0502020204030204" charset="0"/>
                          <a:sym typeface="+mn-ea"/>
                        </a:rPr>
                        <a:t>d respectful.</a:t>
                      </a:r>
                    </a:p>
                    <a:p>
                      <a:pPr indent="0">
                        <a:buFont typeface="Wingdings" panose="05000000000000000000" charset="0"/>
                        <a:buNone/>
                      </a:pPr>
                      <a:endParaRPr lang="en-PH" altLang="en-US" sz="1400" b="0">
                        <a:latin typeface="Calibri" panose="020F0502020204030204" charset="0"/>
                        <a:ea typeface="Calibri" panose="020F0502020204030204" charset="0"/>
                        <a:cs typeface="Calibri" panose="020F0502020204030204" charset="0"/>
                        <a:sym typeface="+mn-ea"/>
                      </a:endParaRPr>
                    </a:p>
                    <a:p>
                      <a:pPr indent="0">
                        <a:buFont typeface="Wingdings" panose="05000000000000000000" charset="0"/>
                        <a:buNone/>
                      </a:pPr>
                      <a:endParaRPr lang="en-PH" altLang="en-US" sz="1400" b="0">
                        <a:latin typeface="Calibri" panose="020F0502020204030204" charset="0"/>
                        <a:ea typeface="Calibri" panose="020F0502020204030204" charset="0"/>
                        <a:cs typeface="Calibri" panose="020F0502020204030204" charset="0"/>
                        <a:sym typeface="+mn-ea"/>
                      </a:endParaRPr>
                    </a:p>
                    <a:p>
                      <a:pPr indent="0" algn="r">
                        <a:buFont typeface="Wingdings" panose="05000000000000000000" charset="0"/>
                        <a:buNone/>
                      </a:pPr>
                      <a:r>
                        <a:rPr lang="en-PH" altLang="en-US" sz="1400" b="1">
                          <a:latin typeface="Calibri" panose="020F0502020204030204" charset="0"/>
                          <a:ea typeface="Calibri" panose="020F0502020204030204" charset="0"/>
                          <a:cs typeface="Calibri" panose="020F0502020204030204" charset="0"/>
                          <a:sym typeface="+mn-ea"/>
                        </a:rPr>
                        <a:t>Reference:</a:t>
                      </a:r>
                    </a:p>
                    <a:p>
                      <a:pPr indent="0" algn="r">
                        <a:buFont typeface="Wingdings" panose="05000000000000000000" charset="0"/>
                        <a:buNone/>
                      </a:pPr>
                      <a:r>
                        <a:rPr lang="en-PH" altLang="en-US" sz="1400" b="1">
                          <a:latin typeface="Calibri" panose="020F0502020204030204" charset="0"/>
                          <a:ea typeface="Calibri" panose="020F0502020204030204" charset="0"/>
                          <a:cs typeface="Calibri" panose="020F0502020204030204" charset="0"/>
                          <a:sym typeface="+mn-ea"/>
                        </a:rPr>
                        <a:t>https://www.pasugo.com.ph/a-blessed-and-victorious-family/</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515420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3137" y="899761"/>
            <a:ext cx="10320271" cy="4893647"/>
          </a:xfrm>
          <a:prstGeom prst="rect">
            <a:avLst/>
          </a:prstGeom>
        </p:spPr>
        <p:txBody>
          <a:bodyPr wrap="square">
            <a:spAutoFit/>
          </a:bodyPr>
          <a:lstStyle/>
          <a:p>
            <a:pPr>
              <a:spcAft>
                <a:spcPts val="0"/>
              </a:spcAft>
            </a:pPr>
            <a:r>
              <a:rPr lang="en-US" sz="2400" dirty="0">
                <a:latin typeface="Century Gothic" panose="020B0502020202020204" pitchFamily="34" charset="0"/>
                <a:ea typeface="SimSun" panose="02010600030101010101" pitchFamily="2" charset="-122"/>
                <a:cs typeface="Times New Roman" panose="02020603050405020304" pitchFamily="18" charset="0"/>
              </a:rPr>
              <a:t>Interview Questions “Pope's Letter to the Family”</a:t>
            </a:r>
            <a:endParaRPr lang="en-PH" sz="2400" dirty="0">
              <a:latin typeface="Century Gothic" panose="020B0502020202020204" pitchFamily="34" charset="0"/>
              <a:ea typeface="SimSun" panose="02010600030101010101" pitchFamily="2" charset="-122"/>
              <a:cs typeface="Times New Roman" panose="02020603050405020304" pitchFamily="18" charset="0"/>
            </a:endParaRPr>
          </a:p>
          <a:p>
            <a:pPr>
              <a:spcAft>
                <a:spcPts val="0"/>
              </a:spcAft>
            </a:pPr>
            <a:r>
              <a:rPr lang="en-US" sz="2400" dirty="0">
                <a:latin typeface="Century Gothic" panose="020B0502020202020204" pitchFamily="34" charset="0"/>
                <a:ea typeface="SimSun" panose="02010600030101010101" pitchFamily="2" charset="-122"/>
                <a:cs typeface="Times New Roman" panose="02020603050405020304" pitchFamily="18" charset="0"/>
              </a:rPr>
              <a:t> </a:t>
            </a:r>
            <a:endParaRPr lang="en-PH" sz="2400" dirty="0">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spcAft>
                <a:spcPts val="0"/>
              </a:spcAft>
              <a:buFont typeface="+mj-lt"/>
              <a:buAutoNum type="arabicPeriod"/>
              <a:tabLst>
                <a:tab pos="269875" algn="l"/>
              </a:tabLst>
            </a:pPr>
            <a:r>
              <a:rPr lang="en-US" sz="2400" dirty="0">
                <a:latin typeface="Century Gothic" panose="020B0502020202020204" pitchFamily="34" charset="0"/>
                <a:ea typeface="SimSun" panose="02010600030101010101" pitchFamily="2" charset="-122"/>
                <a:cs typeface="Times New Roman" panose="02020603050405020304" pitchFamily="18" charset="0"/>
              </a:rPr>
              <a:t>Para </a:t>
            </a:r>
            <a:r>
              <a:rPr lang="en-US" sz="2400" dirty="0" err="1">
                <a:latin typeface="Century Gothic" panose="020B0502020202020204" pitchFamily="34" charset="0"/>
                <a:ea typeface="SimSun" panose="02010600030101010101" pitchFamily="2" charset="-122"/>
                <a:cs typeface="Times New Roman" panose="02020603050405020304" pitchFamily="18" charset="0"/>
              </a:rPr>
              <a:t>po</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sa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inyo</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ano</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ang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tunay</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na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kahulugan</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pamilya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endParaRPr lang="en-PH" sz="2400" dirty="0">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spcAft>
                <a:spcPts val="0"/>
              </a:spcAft>
              <a:buFont typeface="+mj-lt"/>
              <a:buAutoNum type="arabicPeriod"/>
              <a:tabLst>
                <a:tab pos="269875" algn="l"/>
              </a:tabLst>
            </a:pPr>
            <a:r>
              <a:rPr lang="en-US" sz="2400" dirty="0" err="1">
                <a:latin typeface="Century Gothic" panose="020B0502020202020204" pitchFamily="34" charset="0"/>
                <a:ea typeface="SimSun" panose="02010600030101010101" pitchFamily="2" charset="-122"/>
                <a:cs typeface="Times New Roman" panose="02020603050405020304" pitchFamily="18" charset="0"/>
              </a:rPr>
              <a:t>Ano</a:t>
            </a:r>
            <a:r>
              <a:rPr lang="en-US" sz="2400" dirty="0">
                <a:latin typeface="Century Gothic" panose="020B0502020202020204" pitchFamily="34" charset="0"/>
                <a:ea typeface="SimSun" panose="02010600030101010101" pitchFamily="2" charset="-122"/>
                <a:cs typeface="Times New Roman" panose="02020603050405020304" pitchFamily="18" charset="0"/>
              </a:rPr>
              <a:t> - </a:t>
            </a:r>
            <a:r>
              <a:rPr lang="en-US" sz="2400" dirty="0" err="1">
                <a:latin typeface="Century Gothic" panose="020B0502020202020204" pitchFamily="34" charset="0"/>
                <a:ea typeface="SimSun" panose="02010600030101010101" pitchFamily="2" charset="-122"/>
                <a:cs typeface="Times New Roman" panose="02020603050405020304" pitchFamily="18" charset="0"/>
              </a:rPr>
              <a:t>ano</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po</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ba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ang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dapat</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na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isinasaalang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alang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na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pagpapahalaga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sa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loob</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pamilya</a:t>
            </a:r>
            <a:r>
              <a:rPr lang="en-US" sz="2400" dirty="0">
                <a:latin typeface="Century Gothic" panose="020B0502020202020204" pitchFamily="34" charset="0"/>
                <a:ea typeface="SimSun" panose="02010600030101010101" pitchFamily="2" charset="-122"/>
                <a:cs typeface="Times New Roman" panose="02020603050405020304" pitchFamily="18" charset="0"/>
              </a:rPr>
              <a:t>?</a:t>
            </a:r>
            <a:endParaRPr lang="en-PH" sz="2400" dirty="0">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spcAft>
                <a:spcPts val="0"/>
              </a:spcAft>
              <a:buFont typeface="+mj-lt"/>
              <a:buAutoNum type="arabicPeriod"/>
              <a:tabLst>
                <a:tab pos="269875" algn="l"/>
              </a:tabLst>
            </a:pPr>
            <a:r>
              <a:rPr lang="en-US" sz="2400" dirty="0">
                <a:latin typeface="Century Gothic" panose="020B0502020202020204" pitchFamily="34" charset="0"/>
                <a:ea typeface="SimSun" panose="02010600030101010101" pitchFamily="2" charset="-122"/>
                <a:cs typeface="Times New Roman" panose="02020603050405020304" pitchFamily="18" charset="0"/>
              </a:rPr>
              <a:t>Sa </a:t>
            </a:r>
            <a:r>
              <a:rPr lang="en-US" sz="2400" dirty="0" err="1">
                <a:latin typeface="Century Gothic" panose="020B0502020202020204" pitchFamily="34" charset="0"/>
                <a:ea typeface="SimSun" panose="02010600030101010101" pitchFamily="2" charset="-122"/>
                <a:cs typeface="Times New Roman" panose="02020603050405020304" pitchFamily="18" charset="0"/>
              </a:rPr>
              <a:t>tingin</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niyo</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po</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mahalaga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po</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ba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ang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gampanin</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simbahan</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sa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pag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gabay</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sa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bawat</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miyembro</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pamilya</a:t>
            </a:r>
            <a:r>
              <a:rPr lang="en-US" sz="2400" dirty="0">
                <a:latin typeface="Century Gothic" panose="020B0502020202020204" pitchFamily="34" charset="0"/>
                <a:ea typeface="SimSun" panose="02010600030101010101" pitchFamily="2" charset="-122"/>
                <a:cs typeface="Times New Roman" panose="02020603050405020304" pitchFamily="18" charset="0"/>
              </a:rPr>
              <a:t>?</a:t>
            </a:r>
            <a:endParaRPr lang="en-PH" sz="2400" dirty="0">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spcAft>
                <a:spcPts val="0"/>
              </a:spcAft>
              <a:buFont typeface="+mj-lt"/>
              <a:buAutoNum type="arabicPeriod"/>
              <a:tabLst>
                <a:tab pos="269875" algn="l"/>
              </a:tabLst>
            </a:pPr>
            <a:r>
              <a:rPr lang="en-US" sz="2400" dirty="0" err="1">
                <a:latin typeface="Century Gothic" panose="020B0502020202020204" pitchFamily="34" charset="0"/>
                <a:ea typeface="SimSun" panose="02010600030101010101" pitchFamily="2" charset="-122"/>
                <a:cs typeface="Times New Roman" panose="02020603050405020304" pitchFamily="18" charset="0"/>
              </a:rPr>
              <a:t>Ano</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po</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ba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ang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tunay</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na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gampanin</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ama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ina</a:t>
            </a:r>
            <a:r>
              <a:rPr lang="en-US" sz="2400" dirty="0">
                <a:latin typeface="Century Gothic" panose="020B0502020202020204" pitchFamily="34" charset="0"/>
                <a:ea typeface="SimSun" panose="02010600030101010101" pitchFamily="2" charset="-122"/>
                <a:cs typeface="Times New Roman" panose="02020603050405020304" pitchFamily="18" charset="0"/>
              </a:rPr>
              <a:t>,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anak</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sa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loob</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pamilya</a:t>
            </a:r>
            <a:r>
              <a:rPr lang="en-US" sz="2400" dirty="0">
                <a:latin typeface="Century Gothic" panose="020B0502020202020204" pitchFamily="34" charset="0"/>
                <a:ea typeface="SimSun" panose="02010600030101010101" pitchFamily="2" charset="-122"/>
                <a:cs typeface="Times New Roman" panose="02020603050405020304" pitchFamily="18" charset="0"/>
              </a:rPr>
              <a:t>.</a:t>
            </a:r>
            <a:endParaRPr lang="en-PH" sz="2400" dirty="0">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spcAft>
                <a:spcPts val="0"/>
              </a:spcAft>
              <a:buFont typeface="+mj-lt"/>
              <a:buAutoNum type="arabicPeriod"/>
              <a:tabLst>
                <a:tab pos="269875" algn="l"/>
              </a:tabLst>
            </a:pPr>
            <a:r>
              <a:rPr lang="en-US" sz="2400" dirty="0">
                <a:latin typeface="Century Gothic" panose="020B0502020202020204" pitchFamily="34" charset="0"/>
                <a:ea typeface="SimSun" panose="02010600030101010101" pitchFamily="2" charset="-122"/>
                <a:cs typeface="Times New Roman" panose="02020603050405020304" pitchFamily="18" charset="0"/>
              </a:rPr>
              <a:t>Sa </a:t>
            </a:r>
            <a:r>
              <a:rPr lang="en-US" sz="2400" dirty="0" err="1">
                <a:latin typeface="Century Gothic" panose="020B0502020202020204" pitchFamily="34" charset="0"/>
                <a:ea typeface="SimSun" panose="02010600030101010101" pitchFamily="2" charset="-122"/>
                <a:cs typeface="Times New Roman" panose="02020603050405020304" pitchFamily="18" charset="0"/>
              </a:rPr>
              <a:t>iyong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palagay</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Paano</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po</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mapapagtibay</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ang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samahan</a:t>
            </a:r>
            <a:r>
              <a:rPr lang="en-US" sz="2400" dirty="0">
                <a:latin typeface="Century Gothic" panose="020B0502020202020204" pitchFamily="34" charset="0"/>
                <a:ea typeface="SimSun" panose="02010600030101010101" pitchFamily="2" charset="-122"/>
                <a:cs typeface="Times New Roman" panose="02020603050405020304" pitchFamily="18" charset="0"/>
              </a:rPr>
              <a:t>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komunikasyon</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sa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isang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pamilya</a:t>
            </a:r>
            <a:r>
              <a:rPr lang="en-US" sz="2400" dirty="0">
                <a:latin typeface="Century Gothic" panose="020B0502020202020204" pitchFamily="34" charset="0"/>
                <a:ea typeface="SimSun" panose="02010600030101010101" pitchFamily="2" charset="-122"/>
                <a:cs typeface="Times New Roman" panose="02020603050405020304" pitchFamily="18" charset="0"/>
              </a:rPr>
              <a:t>?</a:t>
            </a:r>
            <a:endParaRPr lang="en-PH" sz="2400" dirty="0">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spcAft>
                <a:spcPts val="0"/>
              </a:spcAft>
              <a:buFont typeface="+mj-lt"/>
              <a:buAutoNum type="arabicPeriod"/>
              <a:tabLst>
                <a:tab pos="269875" algn="l"/>
              </a:tabLst>
            </a:pPr>
            <a:r>
              <a:rPr lang="en-US" sz="2400" dirty="0" err="1">
                <a:latin typeface="Century Gothic" panose="020B0502020202020204" pitchFamily="34" charset="0"/>
                <a:ea typeface="SimSun" panose="02010600030101010101" pitchFamily="2" charset="-122"/>
                <a:cs typeface="Times New Roman" panose="02020603050405020304" pitchFamily="18" charset="0"/>
              </a:rPr>
              <a:t>Bilang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isang</a:t>
            </a:r>
            <a:r>
              <a:rPr lang="en-US" sz="2400" dirty="0">
                <a:latin typeface="Century Gothic" panose="020B0502020202020204" pitchFamily="34" charset="0"/>
                <a:ea typeface="SimSun" panose="02010600030101010101" pitchFamily="2" charset="-122"/>
                <a:cs typeface="Times New Roman" panose="02020603050405020304" pitchFamily="18" charset="0"/>
              </a:rPr>
              <a:t> leader </a:t>
            </a:r>
            <a:r>
              <a:rPr lang="en-US" sz="2400" dirty="0" err="1">
                <a:latin typeface="Century Gothic" panose="020B0502020202020204" pitchFamily="34" charset="0"/>
                <a:ea typeface="SimSun" panose="02010600030101010101" pitchFamily="2" charset="-122"/>
                <a:cs typeface="Times New Roman" panose="02020603050405020304" pitchFamily="18" charset="0"/>
              </a:rPr>
              <a:t>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simbahan</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ano</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po</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ang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iyong</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maiipapayo</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sa</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bawat</a:t>
            </a:r>
            <a:r>
              <a:rPr lang="en-US" sz="2400" dirty="0">
                <a:latin typeface="Century Gothic" panose="020B0502020202020204" pitchFamily="34" charset="0"/>
                <a:ea typeface="SimSun" panose="02010600030101010101" pitchFamily="2" charset="-122"/>
                <a:cs typeface="Times New Roman" panose="02020603050405020304" pitchFamily="18" charset="0"/>
              </a:rPr>
              <a:t> </a:t>
            </a:r>
            <a:r>
              <a:rPr lang="en-US" sz="2400" dirty="0" err="1">
                <a:latin typeface="Century Gothic" panose="020B0502020202020204" pitchFamily="34" charset="0"/>
                <a:ea typeface="SimSun" panose="02010600030101010101" pitchFamily="2" charset="-122"/>
                <a:cs typeface="Times New Roman" panose="02020603050405020304" pitchFamily="18" charset="0"/>
              </a:rPr>
              <a:t>pamilyang</a:t>
            </a:r>
            <a:r>
              <a:rPr lang="en-US" sz="2400" dirty="0">
                <a:latin typeface="Century Gothic" panose="020B0502020202020204" pitchFamily="34" charset="0"/>
                <a:ea typeface="SimSun" panose="02010600030101010101" pitchFamily="2" charset="-122"/>
                <a:cs typeface="Times New Roman" panose="02020603050405020304" pitchFamily="18" charset="0"/>
              </a:rPr>
              <a:t> Pilipino?</a:t>
            </a:r>
            <a:endParaRPr lang="en-PH" sz="2400" dirty="0">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3" name="Frame 2"/>
          <p:cNvSpPr/>
          <p:nvPr/>
        </p:nvSpPr>
        <p:spPr>
          <a:xfrm>
            <a:off x="211015" y="351692"/>
            <a:ext cx="11619914" cy="6217920"/>
          </a:xfrm>
          <a:prstGeom prst="frame">
            <a:avLst>
              <a:gd name="adj1" fmla="val 209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Tree>
    <p:extLst>
      <p:ext uri="{BB962C8B-B14F-4D97-AF65-F5344CB8AC3E}">
        <p14:creationId xmlns:p14="http://schemas.microsoft.com/office/powerpoint/2010/main" val="17284694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12187190" cy="685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3405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5822" y="2897945"/>
            <a:ext cx="5190978" cy="912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effectLst>
                  <a:outerShdw blurRad="38100" dist="38100" dir="2700000" algn="tl">
                    <a:srgbClr val="000000">
                      <a:alpha val="43137"/>
                    </a:srgbClr>
                  </a:outerShdw>
                </a:effectLst>
                <a:latin typeface="Century Gothic" panose="020B0502020202020204" pitchFamily="34" charset="0"/>
              </a:rPr>
              <a:t>SCHOOL PTCA</a:t>
            </a:r>
            <a:endParaRPr lang="en-PH" sz="5400" b="1" dirty="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
        <p:nvSpPr>
          <p:cNvPr id="4" name="Rectangle 3"/>
          <p:cNvSpPr/>
          <p:nvPr/>
        </p:nvSpPr>
        <p:spPr>
          <a:xfrm>
            <a:off x="419685" y="918452"/>
            <a:ext cx="4084320" cy="1631216"/>
          </a:xfrm>
          <a:prstGeom prst="rect">
            <a:avLst/>
          </a:prstGeom>
          <a:solidFill>
            <a:schemeClr val="tx1"/>
          </a:solidFill>
        </p:spPr>
        <p:txBody>
          <a:bodyPr wrap="square">
            <a:spAutoFit/>
          </a:bodyPr>
          <a:lstStyle/>
          <a:p>
            <a:pPr marL="228600" indent="-228600" algn="ct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Organisasyon</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na</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naglalayon</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sa</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pagsasama-samang</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tulungan</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paggawa</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para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sa</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kapakanan</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ng</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mga-aaral</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pamilyang</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kinabibilangan</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a:t>
            </a:r>
            <a:endPar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endParaRPr>
          </a:p>
        </p:txBody>
      </p:sp>
      <p:sp>
        <p:nvSpPr>
          <p:cNvPr id="5" name="Rectangle 4"/>
          <p:cNvSpPr/>
          <p:nvPr/>
        </p:nvSpPr>
        <p:spPr>
          <a:xfrm>
            <a:off x="600513" y="4665542"/>
            <a:ext cx="3722663" cy="400110"/>
          </a:xfrm>
          <a:prstGeom prst="rect">
            <a:avLst/>
          </a:prstGeom>
          <a:solidFill>
            <a:schemeClr val="tx1"/>
          </a:solidFill>
        </p:spPr>
        <p:txBody>
          <a:bodyPr wrap="square">
            <a:spAutoFit/>
          </a:bodyPr>
          <a:lstStyle/>
          <a:p>
            <a:pPr marL="228600" indent="-228600" algn="ct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Mga</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karaniwang</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aktibidad</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a:t>
            </a:r>
          </a:p>
        </p:txBody>
      </p:sp>
      <p:sp>
        <p:nvSpPr>
          <p:cNvPr id="6" name="Rectangle 5"/>
          <p:cNvSpPr/>
          <p:nvPr/>
        </p:nvSpPr>
        <p:spPr>
          <a:xfrm>
            <a:off x="4689229" y="591055"/>
            <a:ext cx="3223849" cy="1323439"/>
          </a:xfrm>
          <a:prstGeom prst="rect">
            <a:avLst/>
          </a:prstGeom>
          <a:solidFill>
            <a:schemeClr val="tx1"/>
          </a:solidFill>
        </p:spPr>
        <p:txBody>
          <a:bodyPr wrap="square">
            <a:spAutoFit/>
          </a:bodyPr>
          <a:lstStyle/>
          <a:p>
            <a:pPr marL="228600" indent="-228600" algn="ct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Pagkakaroon</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ng</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mga</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programa</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proyekto</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na</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kasasangkutan</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ng</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paaralan</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pamilya</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a:t>
            </a:r>
          </a:p>
        </p:txBody>
      </p:sp>
      <p:sp>
        <p:nvSpPr>
          <p:cNvPr id="7" name="Rectangle 6"/>
          <p:cNvSpPr/>
          <p:nvPr/>
        </p:nvSpPr>
        <p:spPr>
          <a:xfrm>
            <a:off x="8314006" y="918451"/>
            <a:ext cx="3312943" cy="1631216"/>
          </a:xfrm>
          <a:prstGeom prst="rect">
            <a:avLst/>
          </a:prstGeom>
          <a:solidFill>
            <a:schemeClr val="tx1"/>
          </a:solidFill>
        </p:spPr>
        <p:txBody>
          <a:bodyPr wrap="square">
            <a:spAutoFit/>
          </a:bodyPr>
          <a:lstStyle/>
          <a:p>
            <a:pPr marL="228600" indent="-228600" algn="ct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Bigyan</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ng</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kalutasan</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ang</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mga</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suliraning</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kinakaharap</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ng</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mga</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mag-</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aaral</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sa</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paaralan</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kanilang</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pamilya</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a:t>
            </a:r>
          </a:p>
        </p:txBody>
      </p:sp>
      <p:sp>
        <p:nvSpPr>
          <p:cNvPr id="8" name="Frame 7"/>
          <p:cNvSpPr/>
          <p:nvPr/>
        </p:nvSpPr>
        <p:spPr>
          <a:xfrm>
            <a:off x="126609" y="182880"/>
            <a:ext cx="11901268" cy="6457071"/>
          </a:xfrm>
          <a:prstGeom prst="frame">
            <a:avLst>
              <a:gd name="adj1" fmla="val 12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13" name="Up Arrow 12"/>
          <p:cNvSpPr/>
          <p:nvPr/>
        </p:nvSpPr>
        <p:spPr>
          <a:xfrm rot="18367431">
            <a:off x="2722117" y="2608775"/>
            <a:ext cx="464235" cy="786561"/>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Up Arrow 13"/>
          <p:cNvSpPr/>
          <p:nvPr/>
        </p:nvSpPr>
        <p:spPr>
          <a:xfrm>
            <a:off x="5897153" y="1974470"/>
            <a:ext cx="464235" cy="786561"/>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Up Arrow 14"/>
          <p:cNvSpPr/>
          <p:nvPr/>
        </p:nvSpPr>
        <p:spPr>
          <a:xfrm rot="3261474">
            <a:off x="9031634" y="2750388"/>
            <a:ext cx="464235" cy="786561"/>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Up Arrow 15"/>
          <p:cNvSpPr/>
          <p:nvPr/>
        </p:nvSpPr>
        <p:spPr>
          <a:xfrm rot="2162598" flipV="1">
            <a:off x="4118035" y="3871092"/>
            <a:ext cx="464981" cy="79928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Rectangle 24"/>
          <p:cNvSpPr/>
          <p:nvPr/>
        </p:nvSpPr>
        <p:spPr>
          <a:xfrm>
            <a:off x="848347" y="5116991"/>
            <a:ext cx="3079046" cy="1323439"/>
          </a:xfrm>
          <a:prstGeom prst="rect">
            <a:avLst/>
          </a:prstGeom>
          <a:solidFill>
            <a:schemeClr val="tx1"/>
          </a:solidFill>
        </p:spPr>
        <p:txBody>
          <a:bodyPr wrap="square">
            <a:spAutoFit/>
          </a:bodyPr>
          <a:lstStyle/>
          <a:p>
            <a:pPr marL="342900" indent="-342900" algn="ctr">
              <a:buFontTx/>
              <a:buChar char="-"/>
            </a:pP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General assemblies</a:t>
            </a:r>
          </a:p>
          <a:p>
            <a:pPr marL="342900" indent="-342900" algn="ctr">
              <a:buFontTx/>
              <a:buChar char="-"/>
            </a:pP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Fieldtrips</a:t>
            </a:r>
          </a:p>
          <a:p>
            <a:pPr marL="342900" indent="-342900" algn="ctr">
              <a:buFontTx/>
              <a:buChar char="-"/>
            </a:pP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Family days</a:t>
            </a:r>
          </a:p>
          <a:p>
            <a:pPr marL="342900" indent="-342900" algn="ctr">
              <a:buFontTx/>
              <a:buChar char="-"/>
            </a:pP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seminars</a:t>
            </a:r>
          </a:p>
        </p:txBody>
      </p:sp>
      <p:sp>
        <p:nvSpPr>
          <p:cNvPr id="26" name="Up Arrow 25"/>
          <p:cNvSpPr/>
          <p:nvPr/>
        </p:nvSpPr>
        <p:spPr>
          <a:xfrm flipV="1">
            <a:off x="5896407" y="3931387"/>
            <a:ext cx="464981" cy="79928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8" name="Rectangle 27"/>
          <p:cNvSpPr/>
          <p:nvPr/>
        </p:nvSpPr>
        <p:spPr>
          <a:xfrm>
            <a:off x="4689229" y="5302412"/>
            <a:ext cx="3079046" cy="1015663"/>
          </a:xfrm>
          <a:prstGeom prst="rect">
            <a:avLst/>
          </a:prstGeom>
          <a:solidFill>
            <a:schemeClr val="tx1"/>
          </a:solidFill>
        </p:spPr>
        <p:txBody>
          <a:bodyPr wrap="square">
            <a:spAutoFit/>
          </a:bodyPr>
          <a:lstStyle/>
          <a:p>
            <a:pPr marL="342900" indent="-342900" algn="ctr">
              <a:buFontTx/>
              <a:buChar char="-"/>
            </a:pP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Kawalan</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ng</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suporta</a:t>
            </a:r>
            <a:endPar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endParaRPr>
          </a:p>
          <a:p>
            <a:pPr marL="342900" indent="-342900" algn="ctr">
              <a:buFontTx/>
              <a:buChar char="-"/>
            </a:pP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Kawalan</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ng</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komunikasyon</a:t>
            </a:r>
            <a:endPar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endParaRPr>
          </a:p>
        </p:txBody>
      </p:sp>
      <p:sp>
        <p:nvSpPr>
          <p:cNvPr id="29" name="Rectangle 28"/>
          <p:cNvSpPr/>
          <p:nvPr/>
        </p:nvSpPr>
        <p:spPr>
          <a:xfrm>
            <a:off x="4556235" y="4846872"/>
            <a:ext cx="3610305" cy="409675"/>
          </a:xfrm>
          <a:prstGeom prst="rect">
            <a:avLst/>
          </a:prstGeom>
          <a:solidFill>
            <a:schemeClr val="tx1"/>
          </a:solidFill>
        </p:spPr>
        <p:txBody>
          <a:bodyPr wrap="square">
            <a:spAutoFit/>
          </a:bodyPr>
          <a:lstStyle/>
          <a:p>
            <a:pPr marL="228600" indent="-228600" algn="ct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Mga</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karaniwang</a:t>
            </a: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suliranin</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a:t>
            </a:r>
          </a:p>
        </p:txBody>
      </p:sp>
      <p:sp>
        <p:nvSpPr>
          <p:cNvPr id="30" name="Up Arrow 29"/>
          <p:cNvSpPr/>
          <p:nvPr/>
        </p:nvSpPr>
        <p:spPr>
          <a:xfrm rot="18362598" flipV="1">
            <a:off x="7994375" y="3871092"/>
            <a:ext cx="464981" cy="79928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1" name="Rectangle 30"/>
          <p:cNvSpPr/>
          <p:nvPr/>
        </p:nvSpPr>
        <p:spPr>
          <a:xfrm>
            <a:off x="8296505" y="4736284"/>
            <a:ext cx="3411415" cy="1631216"/>
          </a:xfrm>
          <a:prstGeom prst="rect">
            <a:avLst/>
          </a:prstGeom>
          <a:solidFill>
            <a:schemeClr val="tx1"/>
          </a:solidFill>
        </p:spPr>
        <p:txBody>
          <a:bodyPr wrap="square">
            <a:spAutoFit/>
          </a:bodyPr>
          <a:lstStyle/>
          <a:p>
            <a:pPr marL="342900" indent="-342900" algn="ctr">
              <a:buFontTx/>
              <a:buChar char="-"/>
            </a:pP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komunikasyon</a:t>
            </a:r>
            <a:endPar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endParaRPr>
          </a:p>
          <a:p>
            <a:pPr marL="342900" indent="-342900" algn="ctr">
              <a:buFontTx/>
              <a:buChar char="-"/>
            </a:pP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Mahabang</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 </a:t>
            </a: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pag-unawa</a:t>
            </a:r>
            <a:endPar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endParaRPr>
          </a:p>
          <a:p>
            <a:pPr marL="342900" indent="-342900" algn="ctr">
              <a:buFontTx/>
              <a:buChar char="-"/>
            </a:pP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Respeto</a:t>
            </a:r>
            <a:endPar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endParaRPr>
          </a:p>
          <a:p>
            <a:pPr marL="342900" indent="-342900" algn="ctr">
              <a:buFontTx/>
              <a:buChar char="-"/>
            </a:pP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kooperasyon</a:t>
            </a:r>
            <a:endPar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endParaRPr>
          </a:p>
        </p:txBody>
      </p:sp>
      <p:sp>
        <p:nvSpPr>
          <p:cNvPr id="32" name="Rectangle 31"/>
          <p:cNvSpPr/>
          <p:nvPr/>
        </p:nvSpPr>
        <p:spPr>
          <a:xfrm>
            <a:off x="9159604" y="4265432"/>
            <a:ext cx="1865478" cy="400110"/>
          </a:xfrm>
          <a:prstGeom prst="rect">
            <a:avLst/>
          </a:prstGeom>
          <a:solidFill>
            <a:schemeClr val="tx1"/>
          </a:solidFill>
        </p:spPr>
        <p:txBody>
          <a:bodyPr wrap="square">
            <a:spAutoFit/>
          </a:bodyPr>
          <a:lstStyle/>
          <a:p>
            <a:pPr marL="228600" indent="-228600" algn="ctr"/>
            <a:r>
              <a:rPr lang="en-US" sz="2000"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Solusyon</a:t>
            </a:r>
            <a:r>
              <a:rPr lang="en-US" sz="2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alibri" panose="020F0502020204030204" charset="0"/>
              </a:rPr>
              <a:t>:</a:t>
            </a:r>
          </a:p>
        </p:txBody>
      </p:sp>
    </p:spTree>
    <p:extLst>
      <p:ext uri="{BB962C8B-B14F-4D97-AF65-F5344CB8AC3E}">
        <p14:creationId xmlns:p14="http://schemas.microsoft.com/office/powerpoint/2010/main" val="40460179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fade">
                                      <p:cBhvr>
                                        <p:cTn id="52" dur="500"/>
                                        <p:tgtEl>
                                          <p:spTgt spid="2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
                                            <p:txEl>
                                              <p:pRg st="1" end="1"/>
                                            </p:txEl>
                                          </p:spTgt>
                                        </p:tgtEl>
                                        <p:attrNameLst>
                                          <p:attrName>style.visibility</p:attrName>
                                        </p:attrNameLst>
                                      </p:cBhvr>
                                      <p:to>
                                        <p:strVal val="visible"/>
                                      </p:to>
                                    </p:set>
                                    <p:animEffect transition="in" filter="fade">
                                      <p:cBhvr>
                                        <p:cTn id="57" dur="500"/>
                                        <p:tgtEl>
                                          <p:spTgt spid="25">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
                                            <p:txEl>
                                              <p:pRg st="2" end="2"/>
                                            </p:txEl>
                                          </p:spTgt>
                                        </p:tgtEl>
                                        <p:attrNameLst>
                                          <p:attrName>style.visibility</p:attrName>
                                        </p:attrNameLst>
                                      </p:cBhvr>
                                      <p:to>
                                        <p:strVal val="visible"/>
                                      </p:to>
                                    </p:set>
                                    <p:animEffect transition="in" filter="fade">
                                      <p:cBhvr>
                                        <p:cTn id="62" dur="500"/>
                                        <p:tgtEl>
                                          <p:spTgt spid="2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
                                            <p:txEl>
                                              <p:pRg st="3" end="3"/>
                                            </p:txEl>
                                          </p:spTgt>
                                        </p:tgtEl>
                                        <p:attrNameLst>
                                          <p:attrName>style.visibility</p:attrName>
                                        </p:attrNameLst>
                                      </p:cBhvr>
                                      <p:to>
                                        <p:strVal val="visible"/>
                                      </p:to>
                                    </p:set>
                                    <p:animEffect transition="in" filter="fade">
                                      <p:cBhvr>
                                        <p:cTn id="67" dur="500"/>
                                        <p:tgtEl>
                                          <p:spTgt spid="25">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8">
                                            <p:txEl>
                                              <p:pRg st="0" end="0"/>
                                            </p:txEl>
                                          </p:spTgt>
                                        </p:tgtEl>
                                        <p:attrNameLst>
                                          <p:attrName>style.visibility</p:attrName>
                                        </p:attrNameLst>
                                      </p:cBhvr>
                                      <p:to>
                                        <p:strVal val="visible"/>
                                      </p:to>
                                    </p:set>
                                    <p:animEffect transition="in" filter="fade">
                                      <p:cBhvr>
                                        <p:cTn id="87" dur="500"/>
                                        <p:tgtEl>
                                          <p:spTgt spid="28">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8">
                                            <p:txEl>
                                              <p:pRg st="1" end="1"/>
                                            </p:txEl>
                                          </p:spTgt>
                                        </p:tgtEl>
                                        <p:attrNameLst>
                                          <p:attrName>style.visibility</p:attrName>
                                        </p:attrNameLst>
                                      </p:cBhvr>
                                      <p:to>
                                        <p:strVal val="visible"/>
                                      </p:to>
                                    </p:set>
                                    <p:animEffect transition="in" filter="fade">
                                      <p:cBhvr>
                                        <p:cTn id="92" dur="500"/>
                                        <p:tgtEl>
                                          <p:spTgt spid="28">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1">
                                            <p:txEl>
                                              <p:pRg st="0" end="0"/>
                                            </p:txEl>
                                          </p:spTgt>
                                        </p:tgtEl>
                                        <p:attrNameLst>
                                          <p:attrName>style.visibility</p:attrName>
                                        </p:attrNameLst>
                                      </p:cBhvr>
                                      <p:to>
                                        <p:strVal val="visible"/>
                                      </p:to>
                                    </p:set>
                                    <p:animEffect transition="in" filter="fade">
                                      <p:cBhvr>
                                        <p:cTn id="112" dur="500"/>
                                        <p:tgtEl>
                                          <p:spTgt spid="31">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1">
                                            <p:txEl>
                                              <p:pRg st="1" end="1"/>
                                            </p:txEl>
                                          </p:spTgt>
                                        </p:tgtEl>
                                        <p:attrNameLst>
                                          <p:attrName>style.visibility</p:attrName>
                                        </p:attrNameLst>
                                      </p:cBhvr>
                                      <p:to>
                                        <p:strVal val="visible"/>
                                      </p:to>
                                    </p:set>
                                    <p:animEffect transition="in" filter="fade">
                                      <p:cBhvr>
                                        <p:cTn id="117" dur="500"/>
                                        <p:tgtEl>
                                          <p:spTgt spid="31">
                                            <p:txEl>
                                              <p:pRg st="1" end="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1">
                                            <p:txEl>
                                              <p:pRg st="2" end="2"/>
                                            </p:txEl>
                                          </p:spTgt>
                                        </p:tgtEl>
                                        <p:attrNameLst>
                                          <p:attrName>style.visibility</p:attrName>
                                        </p:attrNameLst>
                                      </p:cBhvr>
                                      <p:to>
                                        <p:strVal val="visible"/>
                                      </p:to>
                                    </p:set>
                                    <p:animEffect transition="in" filter="fade">
                                      <p:cBhvr>
                                        <p:cTn id="122" dur="500"/>
                                        <p:tgtEl>
                                          <p:spTgt spid="31">
                                            <p:txEl>
                                              <p:pRg st="2" end="2"/>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1">
                                            <p:txEl>
                                              <p:pRg st="3" end="3"/>
                                            </p:txEl>
                                          </p:spTgt>
                                        </p:tgtEl>
                                        <p:attrNameLst>
                                          <p:attrName>style.visibility</p:attrName>
                                        </p:attrNameLst>
                                      </p:cBhvr>
                                      <p:to>
                                        <p:strVal val="visible"/>
                                      </p:to>
                                    </p:set>
                                    <p:animEffect transition="in" filter="fade">
                                      <p:cBhvr>
                                        <p:cTn id="127"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animBg="1"/>
      <p:bldP spid="14" grpId="0" animBg="1"/>
      <p:bldP spid="15" grpId="0" animBg="1"/>
      <p:bldP spid="16" grpId="0" animBg="1"/>
      <p:bldP spid="25" grpId="0" animBg="1"/>
      <p:bldP spid="26" grpId="0" animBg="1"/>
      <p:bldP spid="28" grpId="0" animBg="1"/>
      <p:bldP spid="29" grpId="0" animBg="1"/>
      <p:bldP spid="30" grpId="0" animBg="1"/>
      <p:bldP spid="31" grpId="0" animBg="1"/>
      <p:bldP spid="3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PH">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3"/>
            <a:ext cx="12194977" cy="6856327"/>
          </a:xfrm>
          <a:prstGeom prst="rect">
            <a:avLst/>
          </a:prstGeom>
        </p:spPr>
      </p:pic>
      <p:sp>
        <p:nvSpPr>
          <p:cNvPr id="8" name="Rectangle 7"/>
          <p:cNvSpPr/>
          <p:nvPr/>
        </p:nvSpPr>
        <p:spPr>
          <a:xfrm>
            <a:off x="424069" y="354495"/>
            <a:ext cx="11343861" cy="61490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4" name="Table 3"/>
          <p:cNvGraphicFramePr/>
          <p:nvPr/>
        </p:nvGraphicFramePr>
        <p:xfrm>
          <a:off x="424180" y="1122680"/>
          <a:ext cx="11343640" cy="4563745"/>
        </p:xfrm>
        <a:graphic>
          <a:graphicData uri="http://schemas.openxmlformats.org/drawingml/2006/table">
            <a:tbl>
              <a:tblPr firstRow="1" bandRow="1">
                <a:tableStyleId>{5940675A-B579-460E-94D1-54222C63F5DA}</a:tableStyleId>
              </a:tblPr>
              <a:tblGrid>
                <a:gridCol w="5671820"/>
                <a:gridCol w="5671820"/>
              </a:tblGrid>
              <a:tr h="515620">
                <a:tc>
                  <a:txBody>
                    <a:bodyPr/>
                    <a:lstStyle/>
                    <a:p>
                      <a:pPr indent="0" algn="ctr">
                        <a:buNone/>
                      </a:pPr>
                      <a:r>
                        <a:rPr lang="en-US" sz="2000" b="1">
                          <a:latin typeface="Times New Roman" panose="02020603050405020304" charset="0"/>
                          <a:cs typeface="Times New Roman" panose="02020603050405020304" charset="0"/>
                        </a:rPr>
                        <a:t>Local</a:t>
                      </a:r>
                      <a:endParaRPr lang="en-US" sz="2000" b="1">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a:latin typeface="Times New Roman" panose="02020603050405020304" charset="0"/>
                          <a:cs typeface="Times New Roman" panose="02020603050405020304" charset="0"/>
                        </a:rPr>
                        <a:t>International</a:t>
                      </a:r>
                      <a:endParaRPr lang="en-US" sz="2000" b="1">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5465">
                <a:tc gridSpan="2">
                  <a:txBody>
                    <a:bodyPr/>
                    <a:lstStyle/>
                    <a:p>
                      <a:pPr indent="0" algn="ctr">
                        <a:buNone/>
                      </a:pPr>
                      <a:r>
                        <a:rPr lang="en-US" sz="2000" b="1">
                          <a:latin typeface="Times New Roman" panose="02020603050405020304" charset="0"/>
                          <a:cs typeface="Times New Roman" panose="02020603050405020304" charset="0"/>
                        </a:rPr>
                        <a:t>Popes Letter To the Family</a:t>
                      </a:r>
                      <a:endParaRPr lang="en-US" sz="2000" b="1">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67970">
                <a:tc gridSpan="2">
                  <a:txBody>
                    <a:bodyPr/>
                    <a:lstStyle/>
                    <a:p>
                      <a:pPr indent="0" algn="ctr">
                        <a:buNone/>
                      </a:pPr>
                      <a:r>
                        <a:rPr lang="en-US" sz="2000" b="1">
                          <a:latin typeface="Cambria" panose="02040503050406030204" charset="0"/>
                          <a:cs typeface="Cambria" panose="02040503050406030204" charset="0"/>
                        </a:rPr>
                        <a:t>News Update</a:t>
                      </a:r>
                      <a:endParaRPr lang="en-US" sz="2000" b="1">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845310">
                <a:tc>
                  <a:txBody>
                    <a:bodyPr/>
                    <a:lstStyle/>
                    <a:p>
                      <a:pPr indent="0" algn="ctr">
                        <a:buNone/>
                      </a:pPr>
                      <a:r>
                        <a:rPr lang="en-US" sz="1800" b="1">
                          <a:latin typeface="Calibri" panose="020F0502020204030204" charset="0"/>
                          <a:cs typeface="Calibri" panose="020F0502020204030204" charset="0"/>
                        </a:rPr>
                        <a:t>Pope Francis and family planning12:01 AM July 12, 2016</a:t>
                      </a:r>
                    </a:p>
                    <a:p>
                      <a:pPr indent="0" algn="ctr">
                        <a:buNone/>
                      </a:pPr>
                      <a:endParaRPr lang="en-US" sz="1800" b="0">
                        <a:latin typeface="Calibri" panose="020F0502020204030204" charset="0"/>
                        <a:cs typeface="Calibri" panose="020F0502020204030204" charset="0"/>
                      </a:endParaRPr>
                    </a:p>
                    <a:p>
                      <a:pPr indent="0" algn="ctr">
                        <a:buNone/>
                      </a:pPr>
                      <a:r>
                        <a:rPr lang="en-US" sz="1800" b="0">
                          <a:latin typeface="Calibri" panose="020F0502020204030204" charset="0"/>
                          <a:cs typeface="Calibri" panose="020F0502020204030204" charset="0"/>
                        </a:rPr>
                        <a:t>Parenthood is about being responsible. This is clear that the Pope suggests three children are about right, which is the same proposal President Duterte made.</a:t>
                      </a:r>
                      <a:r>
                        <a:rPr lang="en-US" sz="2000" b="1">
                          <a:latin typeface="Cambria" panose="02040503050406030204" charset="0"/>
                          <a:cs typeface="Cambria" panose="02040503050406030204" charset="0"/>
                        </a:rPr>
                        <a:t> </a:t>
                      </a:r>
                      <a:endParaRPr lang="en-US" sz="2000" b="1">
                        <a:latin typeface="Cambria" panose="02040503050406030204" charset="0"/>
                        <a:ea typeface="Calibri" panose="020F0502020204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Calibri" panose="020F0502020204030204" charset="0"/>
                          <a:cs typeface="Calibri" panose="020F0502020204030204" charset="0"/>
                        </a:rPr>
                        <a:t>Pope urges families build a better future through stronger prayer lifeCatholic News ServiceAug 2, 2019CONTRIBUTOR</a:t>
                      </a:r>
                    </a:p>
                    <a:p>
                      <a:pPr indent="0" algn="ctr">
                        <a:buNone/>
                      </a:pPr>
                      <a:endParaRPr lang="en-US" sz="1800" b="0">
                        <a:latin typeface="Calibri" panose="020F0502020204030204" charset="0"/>
                        <a:cs typeface="Calibri" panose="020F0502020204030204" charset="0"/>
                      </a:endParaRPr>
                    </a:p>
                    <a:p>
                      <a:pPr indent="0" algn="ctr">
                        <a:buNone/>
                      </a:pPr>
                      <a:r>
                        <a:rPr lang="en-US" sz="1800" b="0">
                          <a:latin typeface="Calibri" panose="020F0502020204030204" charset="0"/>
                          <a:cs typeface="Calibri" panose="020F0502020204030204" charset="0"/>
                        </a:rPr>
                        <a:t>Pope urges families build a better future through stronger prayer life</a:t>
                      </a:r>
                      <a:r>
                        <a:rPr lang="en-US" sz="2000" b="1">
                          <a:latin typeface="Cambria" panose="02040503050406030204" charset="0"/>
                          <a:cs typeface="Cambria" panose="02040503050406030204" charset="0"/>
                        </a:rPr>
                        <a:t> </a:t>
                      </a:r>
                      <a:endParaRPr lang="en-US" sz="2000" b="1">
                        <a:latin typeface="Cambria" panose="02040503050406030204" charset="0"/>
                        <a:ea typeface="Calibri" panose="020F0502020204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52550">
                <a:tc>
                  <a:txBody>
                    <a:bodyPr/>
                    <a:lstStyle/>
                    <a:p>
                      <a:pPr indent="0">
                        <a:buNone/>
                      </a:pPr>
                      <a:r>
                        <a:rPr lang="en-US" sz="1800" b="1">
                          <a:latin typeface="Calibri" panose="020F0502020204030204" charset="0"/>
                          <a:cs typeface="Calibri" panose="020F0502020204030204" charset="0"/>
                        </a:rPr>
                        <a:t>Reference:</a:t>
                      </a:r>
                    </a:p>
                    <a:p>
                      <a:pPr indent="0">
                        <a:buNone/>
                      </a:pPr>
                      <a:r>
                        <a:rPr lang="en-US" sz="1800" b="0">
                          <a:latin typeface="Calibri" panose="020F0502020204030204" charset="0"/>
                          <a:cs typeface="Calibri" panose="020F0502020204030204" charset="0"/>
                        </a:rPr>
                        <a:t>INQUIRER.net. (n.d.). Pope Francis and family planning. Retrieved October 12, 2019, from </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a:txBody>
                    <a:bodyPr/>
                    <a:lstStyle/>
                    <a:p>
                      <a:pPr indent="0">
                        <a:buNone/>
                      </a:pPr>
                      <a:r>
                        <a:rPr lang="en-US" sz="1800" b="1">
                          <a:latin typeface="Calibri" panose="020F0502020204030204" charset="0"/>
                          <a:cs typeface="Calibri" panose="020F0502020204030204" charset="0"/>
                        </a:rPr>
                        <a:t>Reference:</a:t>
                      </a:r>
                    </a:p>
                    <a:p>
                      <a:pPr indent="0">
                        <a:buNone/>
                      </a:pPr>
                      <a:r>
                        <a:rPr lang="en-US" sz="1800" b="0">
                          <a:latin typeface="Calibri" panose="020F0502020204030204" charset="0"/>
                          <a:cs typeface="Calibri" panose="020F0502020204030204" charset="0"/>
                        </a:rPr>
                        <a:t>Pope urges families build a better future through stronger prayer life. (2019, August 2). Retrieved October 12, 2019, from </a:t>
                      </a:r>
                      <a:endParaRPr lang="en-US" sz="18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r>
            </a:tbl>
          </a:graphicData>
        </a:graphic>
      </p:graphicFrame>
      <p:sp>
        <p:nvSpPr>
          <p:cNvPr id="105" name="Text Box 104"/>
          <p:cNvSpPr txBox="1"/>
          <p:nvPr/>
        </p:nvSpPr>
        <p:spPr>
          <a:xfrm>
            <a:off x="2630488" y="4434205"/>
            <a:ext cx="5080000" cy="275590"/>
          </a:xfrm>
          <a:prstGeom prst="rect">
            <a:avLst/>
          </a:prstGeom>
          <a:noFill/>
          <a:ln w="9525">
            <a:noFill/>
          </a:ln>
        </p:spPr>
        <p:txBody>
          <a:bodyPr>
            <a:spAutoFit/>
          </a:bodyPr>
          <a:lstStyle/>
          <a:p>
            <a:pPr indent="0"/>
            <a:r>
              <a:rPr lang="en-US" sz="1200" b="0">
                <a:latin typeface="Cambria" panose="02040503050406030204" charset="0"/>
                <a:cs typeface="Calibri" panose="020F0502020204030204" charset="0"/>
              </a:rPr>
              <a:t> </a:t>
            </a:r>
            <a:endParaRPr lang="en-US"/>
          </a:p>
        </p:txBody>
      </p:sp>
    </p:spTree>
    <p:extLst>
      <p:ext uri="{BB962C8B-B14F-4D97-AF65-F5344CB8AC3E}">
        <p14:creationId xmlns:p14="http://schemas.microsoft.com/office/powerpoint/2010/main" val="4115020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PH">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73"/>
            <a:ext cx="12194977" cy="6856327"/>
          </a:xfrm>
          <a:prstGeom prst="rect">
            <a:avLst/>
          </a:prstGeom>
        </p:spPr>
      </p:pic>
      <p:sp>
        <p:nvSpPr>
          <p:cNvPr id="8" name="Rectangle 7"/>
          <p:cNvSpPr/>
          <p:nvPr/>
        </p:nvSpPr>
        <p:spPr>
          <a:xfrm>
            <a:off x="424069" y="354495"/>
            <a:ext cx="11343861" cy="614900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aphicFrame>
        <p:nvGraphicFramePr>
          <p:cNvPr id="4" name="Table 3"/>
          <p:cNvGraphicFramePr/>
          <p:nvPr>
            <p:extLst>
              <p:ext uri="{D42A27DB-BD31-4B8C-83A1-F6EECF244321}">
                <p14:modId xmlns:p14="http://schemas.microsoft.com/office/powerpoint/2010/main" val="3149830050"/>
              </p:ext>
            </p:extLst>
          </p:nvPr>
        </p:nvGraphicFramePr>
        <p:xfrm>
          <a:off x="424180" y="354330"/>
          <a:ext cx="11343640" cy="6294755"/>
        </p:xfrm>
        <a:graphic>
          <a:graphicData uri="http://schemas.openxmlformats.org/drawingml/2006/table">
            <a:tbl>
              <a:tblPr firstRow="1" bandRow="1">
                <a:tableStyleId>{5940675A-B579-460E-94D1-54222C63F5DA}</a:tableStyleId>
              </a:tblPr>
              <a:tblGrid>
                <a:gridCol w="5600065"/>
                <a:gridCol w="5743575"/>
              </a:tblGrid>
              <a:tr h="231140">
                <a:tc>
                  <a:txBody>
                    <a:bodyPr/>
                    <a:lstStyle/>
                    <a:p>
                      <a:pPr indent="0" algn="ctr">
                        <a:buNone/>
                      </a:pPr>
                      <a:r>
                        <a:rPr lang="en-US" sz="1400" b="1" dirty="0">
                          <a:latin typeface="Cambria" panose="02040503050406030204" charset="0"/>
                          <a:cs typeface="Cambria" panose="02040503050406030204" charset="0"/>
                        </a:rPr>
                        <a:t>LOCAL</a:t>
                      </a:r>
                      <a:endParaRPr lang="en-US" sz="1400" b="1" dirty="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Cambria" panose="02040503050406030204" charset="0"/>
                          <a:cs typeface="Cambria" panose="02040503050406030204" charset="0"/>
                        </a:rPr>
                        <a:t>INTERNATIONAL</a:t>
                      </a:r>
                      <a:endParaRPr lang="en-US" sz="1400" b="1">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1140">
                <a:tc gridSpan="2">
                  <a:txBody>
                    <a:bodyPr/>
                    <a:lstStyle/>
                    <a:p>
                      <a:pPr indent="0" algn="ctr">
                        <a:buNone/>
                      </a:pPr>
                      <a:r>
                        <a:rPr lang="en-US" sz="1400" b="1" dirty="0">
                          <a:latin typeface="Cambria" panose="02040503050406030204" charset="0"/>
                          <a:cs typeface="Cambria" panose="02040503050406030204" charset="0"/>
                        </a:rPr>
                        <a:t>SCHOOL PTCA</a:t>
                      </a:r>
                      <a:endParaRPr lang="en-US" sz="1400" b="1" dirty="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32410">
                <a:tc gridSpan="2">
                  <a:txBody>
                    <a:bodyPr/>
                    <a:lstStyle/>
                    <a:p>
                      <a:pPr indent="0" algn="ctr">
                        <a:buNone/>
                      </a:pPr>
                      <a:r>
                        <a:rPr lang="en-US" sz="2000" b="1" dirty="0">
                          <a:latin typeface="Cambria" panose="02040503050406030204" charset="0"/>
                          <a:cs typeface="Cambria" panose="02040503050406030204" charset="0"/>
                        </a:rPr>
                        <a:t>News Update</a:t>
                      </a:r>
                      <a:endParaRPr lang="en-US" sz="2000" b="1" dirty="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851025">
                <a:tc>
                  <a:txBody>
                    <a:bodyPr/>
                    <a:lstStyle/>
                    <a:p>
                      <a:pPr indent="0" algn="ctr">
                        <a:buNone/>
                      </a:pPr>
                      <a:r>
                        <a:rPr lang="en-US" sz="1600" b="1">
                          <a:latin typeface="Calibri" panose="020F0502020204030204" charset="0"/>
                          <a:cs typeface="Calibri" panose="020F0502020204030204" charset="0"/>
                        </a:rPr>
                        <a:t>DepEd, PTA work for the improvement of education services</a:t>
                      </a:r>
                      <a:endParaRPr lang="en-US" sz="1200" b="1">
                        <a:latin typeface="Calibri" panose="020F0502020204030204" charset="0"/>
                        <a:cs typeface="Calibri" panose="020F0502020204030204" charset="0"/>
                      </a:endParaRPr>
                    </a:p>
                    <a:p>
                      <a:pPr indent="0" algn="ctr">
                        <a:buNone/>
                      </a:pPr>
                      <a:endParaRPr lang="en-US" sz="1200" b="1">
                        <a:latin typeface="Calibri" panose="020F0502020204030204" charset="0"/>
                        <a:cs typeface="Calibri" panose="020F0502020204030204" charset="0"/>
                      </a:endParaRPr>
                    </a:p>
                    <a:p>
                      <a:pPr indent="0" algn="ctr">
                        <a:buNone/>
                      </a:pPr>
                      <a:r>
                        <a:rPr lang="en-US" sz="1400" b="0">
                          <a:latin typeface="Cambria" panose="02040503050406030204" charset="0"/>
                          <a:cs typeface="Cambria" panose="02040503050406030204" charset="0"/>
                        </a:rPr>
                        <a:t>The Department of Education Abra Schools Division Office encourages parents to actively participate in school governance for the improvement of the delivery of basic education services during the first general assembly for school year 2019-2020. PTA as a support group of the school is also the voice of the parents. Issues and concerns can be discussed and resolved during PTA meetings.</a:t>
                      </a:r>
                      <a:endParaRPr lang="en-US" sz="1400" b="0">
                        <a:latin typeface="Cambria" panose="02040503050406030204" charset="0"/>
                        <a:ea typeface="Calibri" panose="020F0502020204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Cambria" panose="02040503050406030204" charset="0"/>
                          <a:cs typeface="Cambria" panose="02040503050406030204" charset="0"/>
                        </a:rPr>
                        <a:t>Back to School: PTA/parents involvementBy CONNOR FOARDE , Aug 2, 2019 </a:t>
                      </a:r>
                    </a:p>
                    <a:p>
                      <a:pPr indent="0" algn="ctr">
                        <a:buNone/>
                      </a:pPr>
                      <a:r>
                        <a:rPr lang="en-US" sz="1400" b="0">
                          <a:latin typeface="Cambria" panose="02040503050406030204" charset="0"/>
                          <a:cs typeface="Cambria" panose="02040503050406030204" charset="0"/>
                        </a:rPr>
                        <a:t>“Parental involvement enhances a children’s educational experience by making them aware of what the child is doing within the classroom and those same ideals can be expanded while at home.,” Colvin said. “It also gives the child the feeling of importance and pride when their parents take a vested interest in what they do thus setting the example of the importance of education.”</a:t>
                      </a: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4995">
                <a:tc>
                  <a:txBody>
                    <a:bodyPr/>
                    <a:lstStyle/>
                    <a:p>
                      <a:pPr indent="0">
                        <a:buNone/>
                      </a:pPr>
                      <a:r>
                        <a:rPr lang="en-US" sz="1200" b="1">
                          <a:latin typeface="Calibri" panose="020F0502020204030204" charset="0"/>
                          <a:cs typeface="Calibri" panose="020F0502020204030204" charset="0"/>
                        </a:rPr>
                        <a:t>Reference:</a:t>
                      </a:r>
                      <a:r>
                        <a:rPr lang="en-US" sz="1200" b="0">
                          <a:latin typeface="Calibri" panose="020F0502020204030204" charset="0"/>
                          <a:cs typeface="Calibri" panose="020F0502020204030204" charset="0"/>
                        </a:rPr>
                        <a:t>June 10, 2019 abranewsdesk R. (2019, June 10). DepEd, PTA work for the improvement of education services. Retrieved October 12, 2019, from </a:t>
                      </a:r>
                      <a:endParaRPr lang="en-US" sz="12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c>
                  <a:txBody>
                    <a:bodyPr/>
                    <a:lstStyle/>
                    <a:p>
                      <a:pPr indent="0">
                        <a:buNone/>
                      </a:pPr>
                      <a:r>
                        <a:rPr lang="en-US" sz="1200" b="1">
                          <a:latin typeface="Calibri" panose="020F0502020204030204" charset="0"/>
                          <a:cs typeface="Calibri" panose="020F0502020204030204" charset="0"/>
                        </a:rPr>
                        <a:t>Reference:</a:t>
                      </a:r>
                      <a:r>
                        <a:rPr lang="en-US" sz="1200" b="0">
                          <a:latin typeface="Calibri" panose="020F0502020204030204" charset="0"/>
                          <a:cs typeface="Calibri" panose="020F0502020204030204" charset="0"/>
                        </a:rPr>
                        <a:t>Foarde, C. (2019, August 2). Back to School: PTA/parents involvement. Retrieved October 12, 2019, from </a:t>
                      </a:r>
                      <a:endParaRPr lang="en-US" sz="1200" b="0">
                        <a:latin typeface="Calibri" panose="020F0502020204030204" charset="0"/>
                        <a:ea typeface="Calibri" panose="020F0502020204030204" charset="0"/>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7D7D7"/>
                    </a:solidFill>
                  </a:tcPr>
                </a:tc>
              </a:tr>
              <a:tr h="231140">
                <a:tc gridSpan="2">
                  <a:txBody>
                    <a:bodyPr/>
                    <a:lstStyle/>
                    <a:p>
                      <a:pPr indent="0" algn="ctr">
                        <a:buNone/>
                      </a:pPr>
                      <a:r>
                        <a:rPr lang="en-US" sz="2000" b="1" dirty="0">
                          <a:latin typeface="Cambria" panose="02040503050406030204" charset="0"/>
                          <a:cs typeface="Cambria" panose="02040503050406030204" charset="0"/>
                        </a:rPr>
                        <a:t>Research Findings</a:t>
                      </a:r>
                      <a:endParaRPr lang="en-US" sz="2000" b="1" dirty="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619885">
                <a:tc>
                  <a:txBody>
                    <a:bodyPr/>
                    <a:lstStyle/>
                    <a:p>
                      <a:pPr indent="0" algn="ctr">
                        <a:buNone/>
                      </a:pPr>
                      <a:r>
                        <a:rPr lang="en-US" sz="1400" b="1">
                          <a:latin typeface="Cambria" panose="02040503050406030204" charset="0"/>
                          <a:cs typeface="Cambria" panose="02040503050406030204" charset="0"/>
                        </a:rPr>
                        <a:t> Level of Parent Involvement in the Elementary and Secondary Levels Denmark Yonson Philippine Normal University</a:t>
                      </a:r>
                    </a:p>
                    <a:p>
                      <a:pPr indent="0" algn="ctr">
                        <a:buNone/>
                      </a:pPr>
                      <a:endParaRPr lang="en-US" sz="1400" b="1">
                        <a:latin typeface="Cambria" panose="02040503050406030204" charset="0"/>
                        <a:cs typeface="Cambria" panose="02040503050406030204" charset="0"/>
                      </a:endParaRPr>
                    </a:p>
                    <a:p>
                      <a:pPr indent="0" algn="ctr">
                        <a:buNone/>
                      </a:pPr>
                      <a:r>
                        <a:rPr lang="en-US" sz="1400" b="0">
                          <a:latin typeface="Cambria" panose="02040503050406030204" charset="0"/>
                          <a:cs typeface="Cambria" panose="02040503050406030204" charset="0"/>
                        </a:rPr>
                        <a:t> Findings implies that regardless of level, the parents show the same amount of eagerness to participate and perform whatever duties are required of them by the organization for the improvement of their children and of the school community. </a:t>
                      </a: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latin typeface="Cambria" panose="02040503050406030204" charset="0"/>
                          <a:cs typeface="Cambria" panose="02040503050406030204" charset="0"/>
                        </a:rPr>
                        <a:t> </a:t>
                      </a:r>
                      <a:r>
                        <a:rPr lang="en-US" sz="1400" b="1">
                          <a:latin typeface="Cambria" panose="02040503050406030204" charset="0"/>
                          <a:cs typeface="Cambria" panose="02040503050406030204" charset="0"/>
                        </a:rPr>
                        <a:t>ENHANCING PARENT INVOLVEMENT:Guidelines for Access to an Important Resource of School Administrators Nancy Feyl ChavkinDavid L. Williams, Jr Southwest Educational Development Laboratory</a:t>
                      </a:r>
                      <a:r>
                        <a:rPr lang="en-US" sz="1400" b="0">
                          <a:latin typeface="Cambria" panose="02040503050406030204" charset="0"/>
                          <a:cs typeface="Cambria" panose="02040503050406030204" charset="0"/>
                        </a:rPr>
                        <a:t> </a:t>
                      </a:r>
                    </a:p>
                    <a:p>
                      <a:pPr indent="0" algn="ctr">
                        <a:buNone/>
                      </a:pPr>
                      <a:endParaRPr lang="en-US" sz="1400" b="0">
                        <a:latin typeface="Cambria" panose="02040503050406030204" charset="0"/>
                        <a:cs typeface="Cambria" panose="02040503050406030204" charset="0"/>
                      </a:endParaRPr>
                    </a:p>
                    <a:p>
                      <a:pPr indent="0">
                        <a:buNone/>
                      </a:pPr>
                      <a:r>
                        <a:rPr lang="en-US" sz="1400" b="0">
                          <a:latin typeface="Cambria" panose="02040503050406030204" charset="0"/>
                          <a:cs typeface="Cambria" panose="02040503050406030204" charset="0"/>
                        </a:rPr>
                        <a:t>The result clearly indicates that administrators and parents have strong interest in parent involvement in education.</a:t>
                      </a: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56970">
                <a:tc>
                  <a:txBody>
                    <a:bodyPr/>
                    <a:lstStyle/>
                    <a:p>
                      <a:pPr indent="0">
                        <a:buNone/>
                      </a:pPr>
                      <a:r>
                        <a:rPr lang="en-US" sz="1400" b="1">
                          <a:latin typeface="Cambria" panose="02040503050406030204" charset="0"/>
                          <a:cs typeface="Cambria" panose="02040503050406030204" charset="0"/>
                        </a:rPr>
                        <a:t>Reference: </a:t>
                      </a:r>
                      <a:r>
                        <a:rPr lang="en-US" sz="1400" b="0">
                          <a:latin typeface="Cambria" panose="02040503050406030204" charset="0"/>
                          <a:cs typeface="Cambria" panose="02040503050406030204" charset="0"/>
                        </a:rPr>
                        <a:t>Hornby, G. (2011). Parent Involvement in Elementary Schools. Parental Involvement in Childhood Education, 43–59. doi: 10.1007/978-1-4419-8379-4_4 </a:t>
                      </a: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8D8D8"/>
                    </a:solidFill>
                  </a:tcPr>
                </a:tc>
                <a:tc>
                  <a:txBody>
                    <a:bodyPr/>
                    <a:lstStyle/>
                    <a:p>
                      <a:pPr indent="0">
                        <a:buNone/>
                      </a:pPr>
                      <a:r>
                        <a:rPr lang="en-US" sz="1400" b="1">
                          <a:latin typeface="Cambria" panose="02040503050406030204" charset="0"/>
                          <a:cs typeface="Cambria" panose="02040503050406030204" charset="0"/>
                        </a:rPr>
                        <a:t>Reference: </a:t>
                      </a:r>
                      <a:r>
                        <a:rPr lang="en-US" sz="1400" b="0">
                          <a:latin typeface="Cambria" panose="02040503050406030204" charset="0"/>
                          <a:cs typeface="Cambria" panose="02040503050406030204" charset="0"/>
                        </a:rPr>
                        <a:t>Chavkin, N. F., &amp; Williams, D. L. (1987). Enhancing Parent Involvement: Guidelines for Access to an Important Resource for School Administrators. Journal of College Student Retention: Research, Theory &amp; Practice, 19(2), 107–120. </a:t>
                      </a:r>
                      <a:endParaRPr lang="en-US" sz="1400" b="0">
                        <a:latin typeface="Cambria" panose="02040503050406030204" charset="0"/>
                        <a:ea typeface="Cambria" panose="02040503050406030204" charset="0"/>
                        <a:cs typeface="Cambria" panose="02040503050406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8D8D8"/>
                    </a:solidFill>
                  </a:tcPr>
                </a:tc>
              </a:tr>
            </a:tbl>
          </a:graphicData>
        </a:graphic>
      </p:graphicFrame>
    </p:spTree>
    <p:extLst>
      <p:ext uri="{BB962C8B-B14F-4D97-AF65-F5344CB8AC3E}">
        <p14:creationId xmlns:p14="http://schemas.microsoft.com/office/powerpoint/2010/main" val="472447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09815" y="2373925"/>
            <a:ext cx="9861453" cy="1220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ln>
                  <a:solidFill>
                    <a:schemeClr val="tx1"/>
                  </a:solidFill>
                </a:ln>
                <a:effectLst>
                  <a:outerShdw blurRad="38100" dist="38100" dir="2700000" algn="tl">
                    <a:srgbClr val="000000">
                      <a:alpha val="43137"/>
                    </a:srgbClr>
                  </a:outerShdw>
                </a:effectLst>
                <a:latin typeface="Century Gothic" panose="020B0502020202020204" pitchFamily="34" charset="0"/>
              </a:rPr>
              <a:t>MEDIA AND TECHNOLOGY</a:t>
            </a:r>
            <a:endParaRPr lang="en-PH" sz="6000" b="1" dirty="0">
              <a:ln>
                <a:solidFill>
                  <a:schemeClr val="tx1"/>
                </a:solidFill>
              </a:ln>
              <a:effectLst>
                <a:outerShdw blurRad="38100" dist="38100" dir="2700000" algn="tl">
                  <a:srgbClr val="000000">
                    <a:alpha val="43137"/>
                  </a:srgbClr>
                </a:outerShdw>
              </a:effectLst>
              <a:latin typeface="Century Gothic" panose="020B0502020202020204" pitchFamily="34" charset="0"/>
            </a:endParaRPr>
          </a:p>
        </p:txBody>
      </p:sp>
      <p:sp>
        <p:nvSpPr>
          <p:cNvPr id="7" name="Frame 6"/>
          <p:cNvSpPr/>
          <p:nvPr/>
        </p:nvSpPr>
        <p:spPr>
          <a:xfrm>
            <a:off x="731515" y="1652952"/>
            <a:ext cx="10818055" cy="2426678"/>
          </a:xfrm>
          <a:prstGeom prst="frame">
            <a:avLst>
              <a:gd name="adj1" fmla="val 291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8" name="Rectangle 7"/>
          <p:cNvSpPr/>
          <p:nvPr/>
        </p:nvSpPr>
        <p:spPr>
          <a:xfrm>
            <a:off x="1295907" y="3767256"/>
            <a:ext cx="9775361" cy="844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a:solidFill>
                    <a:schemeClr val="tx1"/>
                  </a:solidFill>
                </a:ln>
                <a:effectLst>
                  <a:outerShdw blurRad="38100" dist="38100" dir="2700000" algn="tl">
                    <a:srgbClr val="000000">
                      <a:alpha val="43137"/>
                    </a:srgbClr>
                  </a:outerShdw>
                </a:effectLst>
                <a:latin typeface="Century Gothic" panose="020B0502020202020204" pitchFamily="34" charset="0"/>
              </a:rPr>
              <a:t>MACAILAO, MARIA CRISTINA B. 	II-12 BVE</a:t>
            </a:r>
            <a:endParaRPr lang="en-PH" sz="3600" b="1" dirty="0">
              <a:ln>
                <a:solidFill>
                  <a:schemeClr val="tx1"/>
                </a:solidFill>
              </a:ln>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220697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4675</Words>
  <Application>Microsoft Office PowerPoint</Application>
  <PresentationFormat>Widescreen</PresentationFormat>
  <Paragraphs>376</Paragraphs>
  <Slides>70</Slides>
  <Notes>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2" baseType="lpstr">
      <vt:lpstr>SimSun</vt:lpstr>
      <vt:lpstr>Arial</vt:lpstr>
      <vt:lpstr>Bebas Neue</vt:lpstr>
      <vt:lpstr>Calibri</vt:lpstr>
      <vt:lpstr>Calibri Light</vt:lpstr>
      <vt:lpstr>Cambria</vt:lpstr>
      <vt:lpstr>Century Gothic</vt:lpstr>
      <vt:lpstr>Symbol</vt:lpstr>
      <vt:lpstr>Times New Roman</vt:lpstr>
      <vt:lpstr>Wingdings</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11</cp:revision>
  <dcterms:created xsi:type="dcterms:W3CDTF">2019-12-02T23:47:10Z</dcterms:created>
  <dcterms:modified xsi:type="dcterms:W3CDTF">2019-12-11T04:55:55Z</dcterms:modified>
</cp:coreProperties>
</file>